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301" r:id="rId9"/>
    <p:sldId id="300" r:id="rId10"/>
    <p:sldId id="263" r:id="rId11"/>
    <p:sldId id="265" r:id="rId12"/>
    <p:sldId id="264" r:id="rId13"/>
    <p:sldId id="267" r:id="rId14"/>
    <p:sldId id="266" r:id="rId15"/>
    <p:sldId id="268" r:id="rId16"/>
    <p:sldId id="273" r:id="rId17"/>
    <p:sldId id="270" r:id="rId18"/>
    <p:sldId id="271" r:id="rId19"/>
    <p:sldId id="272" r:id="rId20"/>
    <p:sldId id="275" r:id="rId21"/>
    <p:sldId id="278" r:id="rId22"/>
    <p:sldId id="279" r:id="rId23"/>
    <p:sldId id="297" r:id="rId24"/>
    <p:sldId id="280" r:id="rId25"/>
    <p:sldId id="269" r:id="rId26"/>
    <p:sldId id="281" r:id="rId27"/>
    <p:sldId id="284" r:id="rId28"/>
    <p:sldId id="283" r:id="rId29"/>
    <p:sldId id="285" r:id="rId30"/>
    <p:sldId id="286" r:id="rId31"/>
    <p:sldId id="287" r:id="rId32"/>
    <p:sldId id="288" r:id="rId33"/>
    <p:sldId id="298" r:id="rId34"/>
    <p:sldId id="299" r:id="rId35"/>
    <p:sldId id="289" r:id="rId36"/>
    <p:sldId id="290" r:id="rId37"/>
    <p:sldId id="291" r:id="rId38"/>
    <p:sldId id="292" r:id="rId39"/>
    <p:sldId id="293" r:id="rId40"/>
    <p:sldId id="295" r:id="rId41"/>
    <p:sldId id="294" r:id="rId42"/>
    <p:sldId id="302" r:id="rId43"/>
    <p:sldId id="274" r:id="rId44"/>
    <p:sldId id="276" r:id="rId45"/>
    <p:sldId id="303" r:id="rId46"/>
    <p:sldId id="277" r:id="rId47"/>
    <p:sldId id="282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7" autoAdjust="0"/>
    <p:restoredTop sz="94660"/>
  </p:normalViewPr>
  <p:slideViewPr>
    <p:cSldViewPr snapToGrid="0">
      <p:cViewPr varScale="1">
        <p:scale>
          <a:sx n="74" d="100"/>
          <a:sy n="74" d="100"/>
        </p:scale>
        <p:origin x="78" y="4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8D290E4-3A2E-401E-A9D0-F64421D49662}" type="datetimeFigureOut">
              <a:rPr lang="en-US" smtClean="0"/>
              <a:t>10/18/2017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A368FE4-2438-4AA0-A902-ABEDEC4FC853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21326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290E4-3A2E-401E-A9D0-F64421D49662}" type="datetimeFigureOut">
              <a:rPr lang="en-US" smtClean="0"/>
              <a:t>10/18/2017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68FE4-2438-4AA0-A902-ABEDEC4FC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194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290E4-3A2E-401E-A9D0-F64421D49662}" type="datetimeFigureOut">
              <a:rPr lang="en-US" smtClean="0"/>
              <a:t>10/18/2017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68FE4-2438-4AA0-A902-ABEDEC4FC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2941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5673AB-8561-49FC-B397-6FB33D286D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95253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2ED48B-442A-4B37-B04F-8481C31A71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04813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D6706E-3B93-4240-8D17-0653E580AC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8824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290E4-3A2E-401E-A9D0-F64421D49662}" type="datetimeFigureOut">
              <a:rPr lang="en-US" smtClean="0"/>
              <a:t>10/18/2017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68FE4-2438-4AA0-A902-ABEDEC4FC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885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290E4-3A2E-401E-A9D0-F64421D49662}" type="datetimeFigureOut">
              <a:rPr lang="en-US" smtClean="0"/>
              <a:t>10/18/2017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68FE4-2438-4AA0-A902-ABEDEC4FC85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1657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290E4-3A2E-401E-A9D0-F64421D49662}" type="datetimeFigureOut">
              <a:rPr lang="en-US" smtClean="0"/>
              <a:t>10/18/2017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68FE4-2438-4AA0-A902-ABEDEC4FC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882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290E4-3A2E-401E-A9D0-F64421D49662}" type="datetimeFigureOut">
              <a:rPr lang="en-US" smtClean="0"/>
              <a:t>10/18/2017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68FE4-2438-4AA0-A902-ABEDEC4FC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865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290E4-3A2E-401E-A9D0-F64421D49662}" type="datetimeFigureOut">
              <a:rPr lang="en-US" smtClean="0"/>
              <a:t>10/18/2017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68FE4-2438-4AA0-A902-ABEDEC4FC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423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290E4-3A2E-401E-A9D0-F64421D49662}" type="datetimeFigureOut">
              <a:rPr lang="en-US" smtClean="0"/>
              <a:t>10/18/2017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68FE4-2438-4AA0-A902-ABEDEC4FC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6519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290E4-3A2E-401E-A9D0-F64421D49662}" type="datetimeFigureOut">
              <a:rPr lang="en-US" smtClean="0"/>
              <a:t>10/18/2017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68FE4-2438-4AA0-A902-ABEDEC4FC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4988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290E4-3A2E-401E-A9D0-F64421D49662}" type="datetimeFigureOut">
              <a:rPr lang="en-US" smtClean="0"/>
              <a:t>10/18/2017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68FE4-2438-4AA0-A902-ABEDEC4FC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78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82880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8D290E4-3A2E-401E-A9D0-F64421D49662}" type="datetimeFigureOut">
              <a:rPr lang="en-US" smtClean="0"/>
              <a:t>10/18/2017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A368FE4-2438-4AA0-A902-ABEDEC4FC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775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  <p:sldLayoutId id="2147484051" r:id="rId12"/>
    <p:sldLayoutId id="2147484052" r:id="rId13"/>
    <p:sldLayoutId id="2147484053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SzPct val="80000"/>
        <a:buFont typeface="Corbe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SzPct val="80000"/>
        <a:buFont typeface="Corbe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SzPct val="80000"/>
        <a:buFont typeface="Corbe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SzPct val="80000"/>
        <a:buFont typeface="Corbe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SzPct val="80000"/>
        <a:buFont typeface="Corbe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SzPct val="80000"/>
        <a:buFont typeface="Corbe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SzPct val="80000"/>
        <a:buFont typeface="Corbe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tx1"/>
        </a:buClr>
        <a:buSzPct val="80000"/>
        <a:buFont typeface="Corbe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media1.mp3"/><Relationship Id="rId7" Type="http://schemas.openxmlformats.org/officeDocument/2006/relationships/image" Target="../media/image24.png"/><Relationship Id="rId2" Type="http://schemas.microsoft.com/office/2007/relationships/media" Target="../media/media1.mp3"/><Relationship Id="rId1" Type="http://schemas.openxmlformats.org/officeDocument/2006/relationships/vmlDrawing" Target="../drawings/vmlDrawing2.vml"/><Relationship Id="rId6" Type="http://schemas.openxmlformats.org/officeDocument/2006/relationships/image" Target="../media/image23.png"/><Relationship Id="rId5" Type="http://schemas.openxmlformats.org/officeDocument/2006/relationships/oleObject" Target="../embeddings/oleObject3.bin"/><Relationship Id="rId4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.png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5.pn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5.png"/><Relationship Id="rId4" Type="http://schemas.openxmlformats.org/officeDocument/2006/relationships/image" Target="../media/image55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5.png"/><Relationship Id="rId4" Type="http://schemas.openxmlformats.org/officeDocument/2006/relationships/image" Target="../media/image56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6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4" y="624579"/>
            <a:ext cx="7475220" cy="29260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From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the red dragon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/>
              <a:t>to</a:t>
            </a:r>
            <a:br>
              <a:rPr lang="en-US" dirty="0" smtClean="0"/>
            </a:br>
            <a:r>
              <a:rPr lang="en-US" dirty="0" smtClean="0">
                <a:solidFill>
                  <a:srgbClr val="0000CC"/>
                </a:solidFill>
              </a:rPr>
              <a:t>the west wind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6" y="5379459"/>
            <a:ext cx="6575895" cy="872486"/>
          </a:xfrm>
        </p:spPr>
        <p:txBody>
          <a:bodyPr/>
          <a:lstStyle/>
          <a:p>
            <a:r>
              <a:rPr lang="en-US" dirty="0" smtClean="0"/>
              <a:t>Tom Sloper</a:t>
            </a:r>
          </a:p>
          <a:p>
            <a:r>
              <a:rPr lang="en-US" dirty="0" smtClean="0"/>
              <a:t>www.sloperama.com/mahjongg/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357" y="3912779"/>
            <a:ext cx="2053471" cy="13709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393" y="4365748"/>
            <a:ext cx="2531970" cy="249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93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But what about the ladies who formed the National </a:t>
            </a:r>
            <a:r>
              <a:rPr lang="en-US" dirty="0" err="1" smtClean="0"/>
              <a:t>Mah</a:t>
            </a:r>
            <a:r>
              <a:rPr lang="en-US" dirty="0" smtClean="0"/>
              <a:t> </a:t>
            </a:r>
            <a:r>
              <a:rPr lang="en-US" dirty="0" err="1" smtClean="0"/>
              <a:t>Jongg</a:t>
            </a:r>
            <a:r>
              <a:rPr lang="en-US" dirty="0" smtClean="0"/>
              <a:t> League?</a:t>
            </a:r>
            <a:endParaRPr lang="en-US" dirty="0"/>
          </a:p>
        </p:txBody>
      </p:sp>
      <p:pic>
        <p:nvPicPr>
          <p:cNvPr id="6146" name="Picture 2" descr="Image result for all in good time mem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33362" y="2115955"/>
            <a:ext cx="5854416" cy="425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106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First, let’s talk about Joseph Park Babcock and the Roaring Twenties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51" y="2057400"/>
            <a:ext cx="3598839" cy="4038600"/>
          </a:xfrm>
        </p:spPr>
        <p:txBody>
          <a:bodyPr>
            <a:normAutofit lnSpcReduction="10000"/>
          </a:bodyPr>
          <a:lstStyle/>
          <a:p>
            <a:pPr marL="34290" indent="0">
              <a:buNone/>
            </a:pPr>
            <a:r>
              <a:rPr lang="en-US" b="1" dirty="0" smtClean="0"/>
              <a:t>A fateful river voyage</a:t>
            </a:r>
          </a:p>
          <a:p>
            <a:r>
              <a:rPr lang="en-US" dirty="0" smtClean="0"/>
              <a:t>In the 1910s, junks needed wind to sail up river</a:t>
            </a:r>
          </a:p>
          <a:p>
            <a:r>
              <a:rPr lang="en-US" dirty="0" smtClean="0"/>
              <a:t>When the wind stops, travel stops</a:t>
            </a:r>
          </a:p>
          <a:p>
            <a:r>
              <a:rPr lang="en-US" dirty="0" smtClean="0"/>
              <a:t>And the boat crew brings out the mah-jongg tiles</a:t>
            </a:r>
          </a:p>
          <a:p>
            <a:r>
              <a:rPr lang="en-US" dirty="0" smtClean="0"/>
              <a:t>Babcock spoke fluent Chinese and learned the game</a:t>
            </a:r>
          </a:p>
          <a:p>
            <a:r>
              <a:rPr lang="en-US" dirty="0" smtClean="0"/>
              <a:t>“This would sell back in America,” he figured</a:t>
            </a:r>
          </a:p>
          <a:p>
            <a:r>
              <a:rPr lang="en-US" dirty="0" smtClean="0"/>
              <a:t>And so...</a:t>
            </a:r>
            <a:endParaRPr lang="en-US" dirty="0"/>
          </a:p>
        </p:txBody>
      </p:sp>
      <p:pic>
        <p:nvPicPr>
          <p:cNvPr id="819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791" y="2415392"/>
            <a:ext cx="3810000" cy="252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84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Babcock taught the game to potential partners, and got funding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657" y="1965960"/>
            <a:ext cx="6045826" cy="445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2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800000"/>
                </a:solidFill>
              </a:rPr>
              <a:t>San Francisco, California</a:t>
            </a:r>
          </a:p>
        </p:txBody>
      </p:sp>
      <p:sp>
        <p:nvSpPr>
          <p:cNvPr id="5325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417638"/>
            <a:ext cx="3792828" cy="5171315"/>
          </a:xfrm>
        </p:spPr>
        <p:txBody>
          <a:bodyPr>
            <a:normAutofit/>
          </a:bodyPr>
          <a:lstStyle/>
          <a:p>
            <a:r>
              <a:rPr lang="en-US" altLang="en-US" sz="2400" dirty="0" smtClean="0"/>
              <a:t>Lumber merchant W. A. Hammond imported and distributed Babcock’s sets</a:t>
            </a:r>
            <a:r>
              <a:rPr lang="en-US" altLang="en-US" sz="2400" dirty="0"/>
              <a:t> </a:t>
            </a:r>
            <a:r>
              <a:rPr lang="en-US" altLang="en-US" sz="2400" dirty="0" smtClean="0"/>
              <a:t>as The </a:t>
            </a:r>
            <a:r>
              <a:rPr lang="en-US" altLang="en-US" sz="2400" dirty="0" err="1"/>
              <a:t>Mah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Jongg</a:t>
            </a:r>
            <a:r>
              <a:rPr lang="en-US" altLang="en-US" sz="2400" dirty="0"/>
              <a:t> Sales Company of America. </a:t>
            </a:r>
            <a:endParaRPr lang="en-US" altLang="en-US" sz="2400" dirty="0" smtClean="0"/>
          </a:p>
          <a:p>
            <a:pPr eaLnBrk="1" hangingPunct="1"/>
            <a:r>
              <a:rPr lang="en-US" altLang="en-US" sz="2400" dirty="0" smtClean="0"/>
              <a:t>Marketed in department stores alongside trendy Chinese clothing, accessories, and furniture</a:t>
            </a:r>
          </a:p>
          <a:p>
            <a:pPr eaLnBrk="1" hangingPunct="1"/>
            <a:r>
              <a:rPr lang="en-US" altLang="en-US" sz="2400" dirty="0" smtClean="0"/>
              <a:t>Game caught on big!</a:t>
            </a:r>
          </a:p>
          <a:p>
            <a:pPr eaLnBrk="1" hangingPunct="1"/>
            <a:r>
              <a:rPr lang="en-US" altLang="en-US" sz="2400" dirty="0" smtClean="0"/>
              <a:t>Soon after, Babcock licensed Mah-Jongg to Parker Brothers.</a:t>
            </a:r>
            <a:r>
              <a:rPr lang="en-US" altLang="en-US" sz="2800" dirty="0" smtClean="0"/>
              <a:t> </a:t>
            </a:r>
          </a:p>
        </p:txBody>
      </p:sp>
      <p:pic>
        <p:nvPicPr>
          <p:cNvPr id="53253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5800" y="2274888"/>
            <a:ext cx="4191000" cy="3065462"/>
          </a:xfrm>
        </p:spPr>
      </p:pic>
      <p:sp>
        <p:nvSpPr>
          <p:cNvPr id="5325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E01EC1B-8171-4162-85EE-7514E359694A}" type="slidenum">
              <a:rPr lang="en-US" altLang="en-US"/>
              <a:pPr eaLnBrk="1" hangingPunct="1"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849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sz="4000" dirty="0" smtClean="0">
                <a:solidFill>
                  <a:srgbClr val="800000"/>
                </a:solidFill>
              </a:rPr>
              <a:t>The Roaring Twenties</a:t>
            </a:r>
            <a:br>
              <a:rPr lang="en-US" altLang="en-US" sz="4000" dirty="0" smtClean="0">
                <a:solidFill>
                  <a:srgbClr val="800000"/>
                </a:solidFill>
              </a:rPr>
            </a:br>
            <a:r>
              <a:rPr lang="en-US" altLang="en-US" sz="4000" dirty="0" smtClean="0">
                <a:solidFill>
                  <a:srgbClr val="800000"/>
                </a:solidFill>
              </a:rPr>
              <a:t>- A Decade Of Fads -</a:t>
            </a:r>
          </a:p>
        </p:txBody>
      </p:sp>
      <p:graphicFrame>
        <p:nvGraphicFramePr>
          <p:cNvPr id="15362" name="Object 5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405318067"/>
              </p:ext>
            </p:extLst>
          </p:nvPr>
        </p:nvGraphicFramePr>
        <p:xfrm>
          <a:off x="457200" y="1417638"/>
          <a:ext cx="4197350" cy="4030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5" name="Bitmap Image" r:id="rId5" imgW="6238095" imgH="5990476" progId="Paint.Picture">
                  <p:embed/>
                </p:oleObj>
              </mc:Choice>
              <mc:Fallback>
                <p:oleObj name="Bitmap Image" r:id="rId5" imgW="6238095" imgH="5990476" progId="Paint.Picture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417638"/>
                        <a:ext cx="4197350" cy="4030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739426" y="1648496"/>
            <a:ext cx="4099774" cy="4477667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en-US" sz="2800" dirty="0" smtClean="0"/>
              <a:t>World War I had just ended</a:t>
            </a:r>
          </a:p>
          <a:p>
            <a:pPr eaLnBrk="1" hangingPunct="1"/>
            <a:r>
              <a:rPr lang="en-US" altLang="en-US" sz="2800" dirty="0" smtClean="0"/>
              <a:t>Young women emerged from underdog status to become the trendsetters</a:t>
            </a:r>
          </a:p>
          <a:p>
            <a:pPr eaLnBrk="1" hangingPunct="1"/>
            <a:r>
              <a:rPr lang="en-US" altLang="en-US" sz="2800" dirty="0" smtClean="0"/>
              <a:t>Flappers</a:t>
            </a:r>
          </a:p>
          <a:p>
            <a:pPr eaLnBrk="1" hangingPunct="1"/>
            <a:r>
              <a:rPr lang="en-US" altLang="en-US" sz="2800" dirty="0" smtClean="0"/>
              <a:t>The Charleston</a:t>
            </a:r>
          </a:p>
          <a:p>
            <a:pPr eaLnBrk="1" hangingPunct="1"/>
            <a:r>
              <a:rPr lang="en-US" altLang="en-US" sz="2800" dirty="0" smtClean="0"/>
              <a:t>Phonograph Records</a:t>
            </a:r>
          </a:p>
          <a:p>
            <a:pPr eaLnBrk="1" hangingPunct="1"/>
            <a:r>
              <a:rPr lang="en-US" altLang="en-US" sz="2800" dirty="0" smtClean="0"/>
              <a:t>Movies</a:t>
            </a:r>
          </a:p>
          <a:p>
            <a:pPr eaLnBrk="1" hangingPunct="1"/>
            <a:r>
              <a:rPr lang="en-US" altLang="en-US" sz="2800" dirty="0" smtClean="0"/>
              <a:t>... and Mah-Jongg!</a:t>
            </a:r>
          </a:p>
        </p:txBody>
      </p:sp>
      <p:sp>
        <p:nvSpPr>
          <p:cNvPr id="15363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199CD97-6A8C-44E3-B6D4-F8482341344B}" type="slidenum">
              <a:rPr lang="en-US" altLang="en-US"/>
              <a:pPr eaLnBrk="1" hangingPunct="1"/>
              <a:t>14</a:t>
            </a:fld>
            <a:endParaRPr lang="en-US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9511" y="3744646"/>
            <a:ext cx="1798534" cy="2479183"/>
          </a:xfrm>
          <a:prstGeom prst="rect">
            <a:avLst/>
          </a:prstGeom>
        </p:spPr>
      </p:pic>
      <p:pic>
        <p:nvPicPr>
          <p:cNvPr id="3" name="Since Ma is Playing Mah Jong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9421" y="56142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370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6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dirty="0" smtClean="0">
                <a:solidFill>
                  <a:srgbClr val="800000"/>
                </a:solidFill>
              </a:rPr>
              <a:t>The Name Of The Game</a:t>
            </a:r>
          </a:p>
        </p:txBody>
      </p:sp>
      <p:sp>
        <p:nvSpPr>
          <p:cNvPr id="1434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816699" y="1398432"/>
            <a:ext cx="3870101" cy="4825397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 smtClean="0"/>
              <a:t>Dialectical differences – </a:t>
            </a:r>
            <a:r>
              <a:rPr lang="en-US" altLang="en-US" sz="2800" dirty="0" err="1" smtClean="0"/>
              <a:t>mah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cheuk</a:t>
            </a:r>
            <a:r>
              <a:rPr lang="en-US" altLang="en-US" sz="2800" dirty="0" smtClean="0"/>
              <a:t> (</a:t>
            </a:r>
            <a:r>
              <a:rPr lang="en-US" altLang="en-US" sz="2800" dirty="0" err="1" smtClean="0"/>
              <a:t>mah</a:t>
            </a:r>
            <a:r>
              <a:rPr lang="en-US" altLang="en-US" sz="2800" dirty="0" smtClean="0"/>
              <a:t> que), mahjong.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 smtClean="0"/>
              <a:t>“Mah</a:t>
            </a:r>
            <a:r>
              <a:rPr lang="en-US" altLang="en-US" sz="2800" dirty="0"/>
              <a:t>j</a:t>
            </a:r>
            <a:r>
              <a:rPr lang="en-US" altLang="en-US" sz="2800" dirty="0" smtClean="0"/>
              <a:t>ong” means “hemp-colored bird.”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 smtClean="0"/>
              <a:t>More colorful reading: “clattering sparrow.”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 smtClean="0"/>
              <a:t>When bone-and-bamboo tiles are shuffled, they sound like sparrows squabbling over scattered bread crumbs</a:t>
            </a:r>
          </a:p>
        </p:txBody>
      </p:sp>
      <p:sp>
        <p:nvSpPr>
          <p:cNvPr id="1433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F8E7F83-4C76-4482-8A35-5111CE0F3C07}" type="slidenum">
              <a:rPr lang="en-US" altLang="en-US"/>
              <a:pPr eaLnBrk="1" hangingPunct="1"/>
              <a:t>15</a:t>
            </a:fld>
            <a:endParaRPr lang="en-US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22054"/>
            <a:ext cx="4114800" cy="16733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243743"/>
            <a:ext cx="4114800" cy="329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51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pPr algn="ctr" eaLnBrk="1" hangingPunct="1"/>
            <a:r>
              <a:rPr lang="en-US" altLang="en-US" dirty="0" smtClean="0">
                <a:solidFill>
                  <a:srgbClr val="800000"/>
                </a:solidFill>
              </a:rPr>
              <a:t>The Name of the Game (cont’d.)</a:t>
            </a:r>
          </a:p>
        </p:txBody>
      </p:sp>
      <p:sp>
        <p:nvSpPr>
          <p:cNvPr id="52228" name="Rectangle 3"/>
          <p:cNvSpPr>
            <a:spLocks noGrp="1" noChangeArrowheads="1"/>
          </p:cNvSpPr>
          <p:nvPr>
            <p:ph idx="1"/>
          </p:nvPr>
        </p:nvSpPr>
        <p:spPr>
          <a:xfrm>
            <a:off x="3981829" y="1208639"/>
            <a:ext cx="5054957" cy="5263165"/>
          </a:xfrm>
        </p:spPr>
        <p:txBody>
          <a:bodyPr>
            <a:normAutofit/>
          </a:bodyPr>
          <a:lstStyle/>
          <a:p>
            <a:pPr eaLnBrk="1" hangingPunct="1">
              <a:spcBef>
                <a:spcPts val="0"/>
              </a:spcBef>
            </a:pPr>
            <a:r>
              <a:rPr lang="en-US" altLang="en-US" sz="2400" dirty="0" smtClean="0"/>
              <a:t>Babcock trademarked “Mah-Jongg” (with hyphen and double G).</a:t>
            </a:r>
          </a:p>
          <a:p>
            <a:pPr eaLnBrk="1" hangingPunct="1">
              <a:spcBef>
                <a:spcPts val="0"/>
              </a:spcBef>
            </a:pPr>
            <a:r>
              <a:rPr lang="en-US" altLang="en-US" sz="2400" dirty="0" smtClean="0"/>
              <a:t>Other authors couldn’t use that trademarked name. Thus ensued a plethora of other names and spellings...</a:t>
            </a:r>
          </a:p>
          <a:p>
            <a:pPr eaLnBrk="1" hangingPunct="1">
              <a:spcBef>
                <a:spcPts val="0"/>
              </a:spcBef>
            </a:pPr>
            <a:endParaRPr lang="en-US" altLang="en-US" sz="1200" dirty="0" smtClean="0"/>
          </a:p>
          <a:p>
            <a:pPr lvl="1" eaLnBrk="1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altLang="en-US" sz="2000" b="1" dirty="0" smtClean="0"/>
              <a:t>Mahjong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altLang="en-US" sz="2000" b="1" dirty="0"/>
              <a:t>Ma Chiang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altLang="en-US" sz="2000" b="1" dirty="0" err="1" smtClean="0"/>
              <a:t>Mah</a:t>
            </a:r>
            <a:r>
              <a:rPr lang="en-US" altLang="en-US" sz="2000" b="1" dirty="0" smtClean="0"/>
              <a:t> </a:t>
            </a:r>
            <a:r>
              <a:rPr lang="en-US" altLang="en-US" sz="2000" b="1" dirty="0" err="1" smtClean="0"/>
              <a:t>Cheuk</a:t>
            </a:r>
            <a:endParaRPr lang="en-US" altLang="en-US" sz="2000" b="1" dirty="0" smtClean="0"/>
          </a:p>
          <a:p>
            <a:pPr lvl="1" eaLnBrk="1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altLang="en-US" sz="2000" b="1" dirty="0" err="1" smtClean="0"/>
              <a:t>Mah</a:t>
            </a:r>
            <a:r>
              <a:rPr lang="en-US" altLang="en-US" sz="2000" b="1" dirty="0" smtClean="0"/>
              <a:t> </a:t>
            </a:r>
            <a:r>
              <a:rPr lang="en-US" altLang="en-US" sz="2000" b="1" dirty="0" err="1" smtClean="0"/>
              <a:t>Deuk</a:t>
            </a:r>
            <a:endParaRPr lang="en-US" altLang="en-US" sz="2000" b="1" dirty="0" smtClean="0"/>
          </a:p>
          <a:p>
            <a:pPr lvl="1" eaLnBrk="1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altLang="en-US" sz="2000" b="1" dirty="0" err="1" smtClean="0"/>
              <a:t>Pung</a:t>
            </a:r>
            <a:r>
              <a:rPr lang="en-US" altLang="en-US" sz="2000" b="1" dirty="0" smtClean="0"/>
              <a:t> Chow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altLang="en-US" sz="2000" b="1" dirty="0" err="1" smtClean="0"/>
              <a:t>Pe</a:t>
            </a:r>
            <a:r>
              <a:rPr lang="en-US" altLang="en-US" sz="2000" b="1" dirty="0" smtClean="0"/>
              <a:t>-Ling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altLang="en-US" sz="2000" b="1" dirty="0" smtClean="0"/>
              <a:t>Lung Chan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altLang="en-US" sz="2000" b="1" dirty="0" smtClean="0"/>
              <a:t>Bird of a Thousand Intelligences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altLang="en-US" sz="1200" b="1" dirty="0" smtClean="0"/>
          </a:p>
          <a:p>
            <a:pPr>
              <a:spcBef>
                <a:spcPts val="0"/>
              </a:spcBef>
            </a:pPr>
            <a:r>
              <a:rPr lang="en-US" altLang="en-US" dirty="0" smtClean="0"/>
              <a:t>Which made for a lot of confusion</a:t>
            </a:r>
          </a:p>
        </p:txBody>
      </p:sp>
      <p:sp>
        <p:nvSpPr>
          <p:cNvPr id="5222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5B87052-2824-4847-8299-E3CDA47219E0}" type="slidenum">
              <a:rPr lang="en-US" altLang="en-US"/>
              <a:pPr eaLnBrk="1" hangingPunct="1"/>
              <a:t>16</a:t>
            </a:fld>
            <a:endParaRPr lang="en-US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78" y="1208639"/>
            <a:ext cx="3524629" cy="498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53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4000" dirty="0" smtClean="0">
                <a:solidFill>
                  <a:srgbClr val="800000"/>
                </a:solidFill>
              </a:rPr>
              <a:t>Men Wage The “Mah-Jongg Wars”</a:t>
            </a:r>
          </a:p>
        </p:txBody>
      </p:sp>
      <p:sp>
        <p:nvSpPr>
          <p:cNvPr id="5427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420010"/>
            <a:ext cx="4876800" cy="4803819"/>
          </a:xfrm>
        </p:spPr>
        <p:txBody>
          <a:bodyPr>
            <a:normAutofit fontScale="85000" lnSpcReduction="20000"/>
          </a:bodyPr>
          <a:lstStyle/>
          <a:p>
            <a:pPr eaLnBrk="1" hangingPunct="1"/>
            <a:r>
              <a:rPr lang="en-US" altLang="en-US" sz="2800" dirty="0" smtClean="0"/>
              <a:t>Babcock’s rules had been simplified for the American market</a:t>
            </a:r>
          </a:p>
          <a:p>
            <a:pPr eaLnBrk="1" hangingPunct="1"/>
            <a:r>
              <a:rPr lang="en-US" altLang="en-US" sz="2800" dirty="0" smtClean="0"/>
              <a:t>Other authors researched the real Chinese rules and wrote books</a:t>
            </a:r>
          </a:p>
          <a:p>
            <a:pPr eaLnBrk="1" hangingPunct="1"/>
            <a:r>
              <a:rPr lang="en-US" altLang="en-US" sz="2800" dirty="0" smtClean="0"/>
              <a:t>Experienced players hated playing with new players</a:t>
            </a:r>
          </a:p>
          <a:p>
            <a:pPr eaLnBrk="1" hangingPunct="1"/>
            <a:r>
              <a:rPr lang="en-US" altLang="en-US" sz="2800" dirty="0" smtClean="0"/>
              <a:t>Authors tried coming up with rules to satisfy everybody – and satisfied nobody</a:t>
            </a:r>
          </a:p>
          <a:p>
            <a:pPr lvl="1"/>
            <a:r>
              <a:rPr lang="en-US" altLang="en-US" sz="2600" dirty="0" smtClean="0"/>
              <a:t>The Mixed Hand game</a:t>
            </a:r>
          </a:p>
          <a:p>
            <a:pPr lvl="1"/>
            <a:r>
              <a:rPr lang="en-US" altLang="en-US" sz="2600" dirty="0" smtClean="0"/>
              <a:t>The One Double game</a:t>
            </a:r>
          </a:p>
          <a:p>
            <a:pPr lvl="1"/>
            <a:r>
              <a:rPr lang="en-US" altLang="en-US" sz="2600" dirty="0" smtClean="0"/>
              <a:t>The Cleared Hand game</a:t>
            </a:r>
          </a:p>
          <a:p>
            <a:pPr lvl="1"/>
            <a:r>
              <a:rPr lang="en-US" altLang="en-US" sz="2600" dirty="0" smtClean="0"/>
              <a:t>Standardized Laws</a:t>
            </a:r>
          </a:p>
          <a:p>
            <a:pPr eaLnBrk="1" hangingPunct="1"/>
            <a:r>
              <a:rPr lang="en-US" altLang="en-US" sz="2800" dirty="0" smtClean="0"/>
              <a:t>Too little, too late</a:t>
            </a:r>
          </a:p>
          <a:p>
            <a:pPr eaLnBrk="1" hangingPunct="1"/>
            <a:r>
              <a:rPr lang="en-US" altLang="en-US" sz="2800" dirty="0" smtClean="0"/>
              <a:t>The fad died in less than 4 years</a:t>
            </a:r>
          </a:p>
        </p:txBody>
      </p:sp>
      <p:pic>
        <p:nvPicPr>
          <p:cNvPr id="54277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8800" y="1277266"/>
            <a:ext cx="2921000" cy="4695825"/>
          </a:xfrm>
          <a:noFill/>
        </p:spPr>
      </p:pic>
      <p:sp>
        <p:nvSpPr>
          <p:cNvPr id="54274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3FC47BD-A2C8-4A2B-BDE0-022067130AC3}" type="slidenum">
              <a:rPr lang="en-US" altLang="en-US"/>
              <a:pPr eaLnBrk="1" hangingPunct="1"/>
              <a:t>17</a:t>
            </a:fld>
            <a:endParaRPr lang="en-US" altLang="en-US"/>
          </a:p>
        </p:txBody>
      </p:sp>
      <p:sp>
        <p:nvSpPr>
          <p:cNvPr id="2" name="TextBox 1"/>
          <p:cNvSpPr txBox="1"/>
          <p:nvPr/>
        </p:nvSpPr>
        <p:spPr>
          <a:xfrm>
            <a:off x="5638800" y="6079107"/>
            <a:ext cx="3048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b">
            <a:spAutoFit/>
          </a:bodyPr>
          <a:lstStyle/>
          <a:p>
            <a:pPr algn="ctr"/>
            <a:r>
              <a:rPr lang="en-US" altLang="en-US" sz="1200" dirty="0" smtClean="0"/>
              <a:t>The Standardization Committee of the American Official Laws of Mah-Jongg (1924)</a:t>
            </a:r>
          </a:p>
        </p:txBody>
      </p:sp>
    </p:spTree>
    <p:extLst>
      <p:ext uri="{BB962C8B-B14F-4D97-AF65-F5344CB8AC3E}">
        <p14:creationId xmlns:p14="http://schemas.microsoft.com/office/powerpoint/2010/main" val="317953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title"/>
          </p:nvPr>
        </p:nvSpPr>
        <p:spPr>
          <a:xfrm>
            <a:off x="857250" y="450762"/>
            <a:ext cx="7406640" cy="1262128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4000" dirty="0" smtClean="0">
                <a:solidFill>
                  <a:srgbClr val="800000"/>
                </a:solidFill>
              </a:rPr>
              <a:t>- The 1930s -</a:t>
            </a:r>
            <a:br>
              <a:rPr lang="en-US" altLang="en-US" sz="4000" dirty="0" smtClean="0">
                <a:solidFill>
                  <a:srgbClr val="800000"/>
                </a:solidFill>
              </a:rPr>
            </a:br>
            <a:r>
              <a:rPr lang="en-US" altLang="en-US" sz="4000" dirty="0" smtClean="0">
                <a:solidFill>
                  <a:srgbClr val="800000"/>
                </a:solidFill>
              </a:rPr>
              <a:t>The Ladies Take Over</a:t>
            </a:r>
          </a:p>
        </p:txBody>
      </p:sp>
      <p:sp>
        <p:nvSpPr>
          <p:cNvPr id="55300" name="Rectangle 3"/>
          <p:cNvSpPr>
            <a:spLocks noGrp="1" noChangeArrowheads="1"/>
          </p:cNvSpPr>
          <p:nvPr>
            <p:ph idx="1"/>
          </p:nvPr>
        </p:nvSpPr>
        <p:spPr>
          <a:xfrm>
            <a:off x="4560570" y="1712890"/>
            <a:ext cx="4055396" cy="4876064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altLang="en-US" dirty="0" smtClean="0"/>
              <a:t>Men had messed up the game</a:t>
            </a:r>
          </a:p>
          <a:p>
            <a:pPr eaLnBrk="1" hangingPunct="1"/>
            <a:r>
              <a:rPr lang="en-US" altLang="en-US" dirty="0" smtClean="0"/>
              <a:t>Women wanted to continue playing with the pretty tiles</a:t>
            </a:r>
          </a:p>
          <a:p>
            <a:r>
              <a:rPr lang="en-US" altLang="en-US" dirty="0" smtClean="0"/>
              <a:t>But the Chinese rules were too complicated; chows made the game too </a:t>
            </a:r>
            <a:r>
              <a:rPr lang="en-US" altLang="en-US" dirty="0"/>
              <a:t>“mathematical” </a:t>
            </a:r>
          </a:p>
          <a:p>
            <a:pPr eaLnBrk="1" hangingPunct="1"/>
            <a:r>
              <a:rPr lang="en-US" altLang="en-US" dirty="0" smtClean="0"/>
              <a:t>Women made their own rules and hands</a:t>
            </a:r>
          </a:p>
          <a:p>
            <a:pPr eaLnBrk="1" hangingPunct="1"/>
            <a:r>
              <a:rPr lang="en-US" altLang="en-US" dirty="0" smtClean="0"/>
              <a:t>Created interesting new patterns made of groups of similar tiles </a:t>
            </a:r>
          </a:p>
          <a:p>
            <a:pPr eaLnBrk="1" hangingPunct="1"/>
            <a:r>
              <a:rPr lang="en-US" altLang="en-US" dirty="0" smtClean="0"/>
              <a:t>Historical hands: Lucky Lindy, Independence, Civil War...</a:t>
            </a:r>
          </a:p>
          <a:p>
            <a:pPr eaLnBrk="1" hangingPunct="1"/>
            <a:r>
              <a:rPr lang="en-US" altLang="en-US" dirty="0" smtClean="0"/>
              <a:t>Flowers were “wild”</a:t>
            </a:r>
          </a:p>
          <a:p>
            <a:pPr eaLnBrk="1" hangingPunct="1"/>
            <a:r>
              <a:rPr lang="en-US" altLang="en-US" dirty="0" smtClean="0"/>
              <a:t>Problem: every neighborhood had different rules</a:t>
            </a:r>
          </a:p>
          <a:p>
            <a:pPr eaLnBrk="1" hangingPunct="1"/>
            <a:endParaRPr lang="en-US" altLang="en-US" dirty="0" smtClean="0"/>
          </a:p>
        </p:txBody>
      </p:sp>
      <p:sp>
        <p:nvSpPr>
          <p:cNvPr id="552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3746434-5290-455D-88D8-E022803505F4}" type="slidenum">
              <a:rPr lang="en-US" altLang="en-US"/>
              <a:pPr eaLnBrk="1" hangingPunct="1"/>
              <a:t>18</a:t>
            </a:fld>
            <a:endParaRPr lang="en-US" altLang="en-US"/>
          </a:p>
        </p:txBody>
      </p:sp>
      <p:pic>
        <p:nvPicPr>
          <p:cNvPr id="1024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67" y="1712890"/>
            <a:ext cx="4071603" cy="304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966" y="4973995"/>
            <a:ext cx="4071603" cy="108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19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99" y="347730"/>
            <a:ext cx="8154237" cy="140487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altLang="en-US" sz="3200" dirty="0" smtClean="0">
                <a:solidFill>
                  <a:srgbClr val="800000"/>
                </a:solidFill>
              </a:rPr>
              <a:t>- The NMJL -</a:t>
            </a:r>
            <a:br>
              <a:rPr lang="en-US" altLang="en-US" sz="3200" dirty="0" smtClean="0">
                <a:solidFill>
                  <a:srgbClr val="800000"/>
                </a:solidFill>
              </a:rPr>
            </a:br>
            <a:r>
              <a:rPr lang="en-US" altLang="en-US" sz="3200" dirty="0" smtClean="0">
                <a:solidFill>
                  <a:srgbClr val="800000"/>
                </a:solidFill>
              </a:rPr>
              <a:t>Standardized Rules for American Mah-Jongg</a:t>
            </a:r>
          </a:p>
        </p:txBody>
      </p:sp>
      <p:sp>
        <p:nvSpPr>
          <p:cNvPr id="5632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330506"/>
            <a:ext cx="4720107" cy="3795657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 smtClean="0"/>
              <a:t>Founded by Viola Cecil, Dorothy Meyerson, Hortense Potter, Herma Jacobs (1937)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 smtClean="0"/>
              <a:t>Caught on like wildfire</a:t>
            </a:r>
          </a:p>
          <a:p>
            <a:r>
              <a:rPr lang="en-US" altLang="en-US" sz="2800" dirty="0" smtClean="0"/>
              <a:t>Very popular in </a:t>
            </a:r>
            <a:r>
              <a:rPr lang="en-US" altLang="en-US" sz="2800" dirty="0"/>
              <a:t>Jewish </a:t>
            </a:r>
            <a:r>
              <a:rPr lang="en-US" altLang="en-US" sz="2800" dirty="0" smtClean="0"/>
              <a:t>circles</a:t>
            </a:r>
          </a:p>
          <a:p>
            <a:r>
              <a:rPr lang="en-US" altLang="en-US" sz="2800" dirty="0" smtClean="0"/>
              <a:t>The </a:t>
            </a:r>
            <a:r>
              <a:rPr lang="en-US" altLang="en-US" sz="2800" dirty="0"/>
              <a:t>charity factor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 dirty="0" smtClean="0"/>
          </a:p>
        </p:txBody>
      </p:sp>
      <p:sp>
        <p:nvSpPr>
          <p:cNvPr id="5632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0B86100-0668-4006-BFEE-2EF942D4A421}" type="slidenum">
              <a:rPr lang="en-US" altLang="en-US"/>
              <a:pPr eaLnBrk="1" hangingPunct="1"/>
              <a:t>19</a:t>
            </a:fld>
            <a:endParaRPr lang="en-US" altLang="en-US"/>
          </a:p>
        </p:txBody>
      </p:sp>
      <p:pic>
        <p:nvPicPr>
          <p:cNvPr id="12290" name="Picture 2" descr="https://www.nationalmahjonggleague.org/images/league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858" y="1752600"/>
            <a:ext cx="3228579" cy="4280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605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857250" y="395995"/>
            <a:ext cx="3566160" cy="777240"/>
          </a:xfrm>
        </p:spPr>
        <p:txBody>
          <a:bodyPr/>
          <a:lstStyle/>
          <a:p>
            <a:r>
              <a:rPr lang="en-US" dirty="0" smtClean="0"/>
              <a:t>Tom Sloper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53154" y="1051965"/>
            <a:ext cx="3970256" cy="37024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Video game designer, producer since 1982</a:t>
            </a:r>
          </a:p>
          <a:p>
            <a:r>
              <a:rPr lang="en-US" sz="2000" dirty="0" smtClean="0"/>
              <a:t>Activision producer, 1988-2000</a:t>
            </a:r>
          </a:p>
          <a:p>
            <a:r>
              <a:rPr lang="en-US" sz="2000" dirty="0" smtClean="0"/>
              <a:t>Shanghai franchise for 9 years</a:t>
            </a:r>
          </a:p>
          <a:p>
            <a:r>
              <a:rPr lang="en-US" sz="2000" dirty="0" smtClean="0"/>
              <a:t>Sloperama.com</a:t>
            </a:r>
          </a:p>
          <a:p>
            <a:r>
              <a:rPr lang="en-US" sz="2000" dirty="0" smtClean="0"/>
              <a:t>International player</a:t>
            </a:r>
          </a:p>
          <a:p>
            <a:r>
              <a:rPr lang="en-US" sz="2000" dirty="0" smtClean="0"/>
              <a:t>The </a:t>
            </a:r>
            <a:r>
              <a:rPr lang="en-US" sz="2000" dirty="0" smtClean="0">
                <a:solidFill>
                  <a:srgbClr val="FF0000"/>
                </a:solidFill>
              </a:rPr>
              <a:t>Red Dragon</a:t>
            </a:r>
            <a:r>
              <a:rPr lang="en-US" sz="2000" dirty="0" smtClean="0"/>
              <a:t> &amp; The </a:t>
            </a:r>
            <a:r>
              <a:rPr lang="en-US" sz="2000" dirty="0" smtClean="0">
                <a:solidFill>
                  <a:srgbClr val="0000CC"/>
                </a:solidFill>
              </a:rPr>
              <a:t>West Wind</a:t>
            </a:r>
            <a:endParaRPr lang="en-US" sz="2000" dirty="0">
              <a:solidFill>
                <a:srgbClr val="0000CC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612171" y="1286119"/>
            <a:ext cx="3566160" cy="777240"/>
          </a:xfrm>
        </p:spPr>
        <p:txBody>
          <a:bodyPr/>
          <a:lstStyle/>
          <a:p>
            <a:r>
              <a:rPr lang="en-US" dirty="0" smtClean="0"/>
              <a:t>Today’s talk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4612171" y="2168665"/>
            <a:ext cx="3655869" cy="25857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Mah-Jongg’s origin</a:t>
            </a:r>
          </a:p>
          <a:p>
            <a:r>
              <a:rPr lang="en-US" sz="2000" dirty="0" smtClean="0"/>
              <a:t>American mah-jongg</a:t>
            </a:r>
          </a:p>
          <a:p>
            <a:r>
              <a:rPr lang="en-US" sz="2000" dirty="0" smtClean="0"/>
              <a:t>Some strategy tips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393" y="4365748"/>
            <a:ext cx="2531970" cy="2492252"/>
          </a:xfrm>
          <a:prstGeom prst="rect">
            <a:avLst/>
          </a:prstGeom>
        </p:spPr>
      </p:pic>
      <p:graphicFrame>
        <p:nvGraphicFramePr>
          <p:cNvPr id="1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8015580"/>
              </p:ext>
            </p:extLst>
          </p:nvPr>
        </p:nvGraphicFramePr>
        <p:xfrm>
          <a:off x="6308528" y="4482418"/>
          <a:ext cx="2405580" cy="19810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" name="Bitmap Image" r:id="rId4" imgW="6152381" imgH="5068007" progId="Paint.Picture">
                  <p:embed/>
                </p:oleObj>
              </mc:Choice>
              <mc:Fallback>
                <p:oleObj name="Bitmap Image" r:id="rId4" imgW="6152381" imgH="506800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8528" y="4482418"/>
                        <a:ext cx="2405580" cy="19810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9336247"/>
              </p:ext>
            </p:extLst>
          </p:nvPr>
        </p:nvGraphicFramePr>
        <p:xfrm>
          <a:off x="3389220" y="4482418"/>
          <a:ext cx="2405579" cy="19810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6" name="Bitmap Image" r:id="rId6" imgW="6152381" imgH="5068007" progId="Paint.Picture">
                  <p:embed/>
                </p:oleObj>
              </mc:Choice>
              <mc:Fallback>
                <p:oleObj name="Bitmap Image" r:id="rId6" imgW="6152381" imgH="506800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9220" y="4482418"/>
                        <a:ext cx="2405579" cy="19810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74569" y="500563"/>
            <a:ext cx="1171941" cy="174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4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563" y="390659"/>
            <a:ext cx="7406640" cy="1356360"/>
          </a:xfrm>
        </p:spPr>
        <p:txBody>
          <a:bodyPr/>
          <a:lstStyle/>
          <a:p>
            <a:r>
              <a:rPr lang="en-US" dirty="0" smtClean="0"/>
              <a:t>Early rulebooks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7287" y="2066522"/>
            <a:ext cx="2518874" cy="33517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4885" y="512040"/>
            <a:ext cx="2594236" cy="33517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1819" y="4113813"/>
            <a:ext cx="3252292" cy="240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72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3570" y="4018208"/>
            <a:ext cx="4981041" cy="26374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518" y="1317311"/>
            <a:ext cx="4990402" cy="2609457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76518" y="283336"/>
            <a:ext cx="8345510" cy="94253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1940s – the rules were condensed down to a single card – price: 15 cents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7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91672" y="609600"/>
            <a:ext cx="7272217" cy="6162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price rose as the years went by...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764" y="1619749"/>
            <a:ext cx="3059225" cy="45232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5090" y="1243071"/>
            <a:ext cx="3738799" cy="527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62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7377" y="609600"/>
            <a:ext cx="1883758" cy="269108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74029" y="174677"/>
            <a:ext cx="7406640" cy="1073543"/>
          </a:xfrm>
        </p:spPr>
        <p:txBody>
          <a:bodyPr/>
          <a:lstStyle/>
          <a:p>
            <a:r>
              <a:rPr lang="en-US" dirty="0" smtClean="0"/>
              <a:t>NMJL Timeline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76016" y="1248220"/>
            <a:ext cx="7404653" cy="4412857"/>
          </a:xfrm>
        </p:spPr>
        <p:txBody>
          <a:bodyPr>
            <a:noAutofit/>
          </a:bodyPr>
          <a:lstStyle/>
          <a:p>
            <a:r>
              <a:rPr lang="en-US" dirty="0" smtClean="0"/>
              <a:t>1937: Viola Cecil was the League’s first president</a:t>
            </a:r>
          </a:p>
          <a:p>
            <a:r>
              <a:rPr lang="en-US" dirty="0" smtClean="0"/>
              <a:t>1940: Hortense Potter became president</a:t>
            </a:r>
          </a:p>
          <a:p>
            <a:r>
              <a:rPr lang="en-US" dirty="0" smtClean="0"/>
              <a:t>1942: Herma Jacobs became president</a:t>
            </a:r>
          </a:p>
          <a:p>
            <a:r>
              <a:rPr lang="en-US" dirty="0" smtClean="0"/>
              <a:t>1956: “No looking or picking ahead” first appeared on the card</a:t>
            </a:r>
          </a:p>
          <a:p>
            <a:r>
              <a:rPr lang="en-US" dirty="0" smtClean="0"/>
              <a:t>1961: jokers first appeared on the card</a:t>
            </a:r>
          </a:p>
          <a:p>
            <a:r>
              <a:rPr lang="en-US" dirty="0" smtClean="0"/>
              <a:t>1967: Ruth Unger became president (would stay so for 48 years)</a:t>
            </a:r>
          </a:p>
          <a:p>
            <a:r>
              <a:rPr lang="en-US" altLang="en-US" dirty="0"/>
              <a:t>Late 1960s – younger players not picking up the game much</a:t>
            </a:r>
          </a:p>
          <a:p>
            <a:r>
              <a:rPr lang="en-US" dirty="0" smtClean="0"/>
              <a:t>1971: the card stabilized at 8 flowers and 8 jokers</a:t>
            </a:r>
          </a:p>
          <a:p>
            <a:r>
              <a:rPr lang="en-US" dirty="0" smtClean="0"/>
              <a:t>1984: “</a:t>
            </a:r>
            <a:r>
              <a:rPr lang="en-US" dirty="0" err="1" smtClean="0"/>
              <a:t>Mah</a:t>
            </a:r>
            <a:r>
              <a:rPr lang="en-US" dirty="0" smtClean="0"/>
              <a:t> </a:t>
            </a:r>
            <a:r>
              <a:rPr lang="en-US" dirty="0" err="1" smtClean="0"/>
              <a:t>Jongg</a:t>
            </a:r>
            <a:r>
              <a:rPr lang="en-US" dirty="0" smtClean="0"/>
              <a:t> Made Easy” first printed</a:t>
            </a:r>
          </a:p>
          <a:p>
            <a:r>
              <a:rPr lang="en-US" altLang="en-US" dirty="0"/>
              <a:t>Mid-1990s – sudden upsurge (because Internet)</a:t>
            </a:r>
          </a:p>
          <a:p>
            <a:r>
              <a:rPr lang="en-US" dirty="0" smtClean="0"/>
              <a:t>2013: “</a:t>
            </a:r>
            <a:r>
              <a:rPr lang="en-US" dirty="0" err="1" smtClean="0"/>
              <a:t>Mah</a:t>
            </a:r>
            <a:r>
              <a:rPr lang="en-US" dirty="0" smtClean="0"/>
              <a:t> </a:t>
            </a:r>
            <a:r>
              <a:rPr lang="en-US" dirty="0" err="1" smtClean="0"/>
              <a:t>Jongg</a:t>
            </a:r>
            <a:r>
              <a:rPr lang="en-US" dirty="0" smtClean="0"/>
              <a:t> Made Easy” revised</a:t>
            </a:r>
          </a:p>
          <a:p>
            <a:r>
              <a:rPr lang="en-US" dirty="0" smtClean="0"/>
              <a:t>2015: Larry Unger became president</a:t>
            </a:r>
          </a:p>
          <a:p>
            <a:r>
              <a:rPr lang="en-US" dirty="0" smtClean="0"/>
              <a:t>2017: rumor – the rulebook being revised!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1518" y="4170529"/>
            <a:ext cx="1351371" cy="210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95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4084" y="458031"/>
            <a:ext cx="3566160" cy="1741869"/>
          </a:xfrm>
        </p:spPr>
        <p:txBody>
          <a:bodyPr/>
          <a:lstStyle/>
          <a:p>
            <a:pPr marL="34290" indent="0">
              <a:buNone/>
            </a:pPr>
            <a:r>
              <a:rPr lang="en-US" b="1" dirty="0" smtClean="0"/>
              <a:t>FLOWERS</a:t>
            </a:r>
          </a:p>
          <a:p>
            <a:r>
              <a:rPr lang="en-US" b="1" dirty="0" smtClean="0"/>
              <a:t>8 flowers in 1937</a:t>
            </a:r>
          </a:p>
          <a:p>
            <a:r>
              <a:rPr lang="en-US" b="1" dirty="0" smtClean="0"/>
              <a:t>Number of flowers increased, then fluctuated, until 1971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71094" y="458031"/>
            <a:ext cx="3566160" cy="4023360"/>
          </a:xfrm>
        </p:spPr>
        <p:txBody>
          <a:bodyPr/>
          <a:lstStyle/>
          <a:p>
            <a:pPr marL="34290" indent="0">
              <a:buNone/>
            </a:pPr>
            <a:r>
              <a:rPr lang="en-US" b="1" dirty="0" smtClean="0"/>
              <a:t>JOKERS</a:t>
            </a:r>
          </a:p>
          <a:p>
            <a:r>
              <a:rPr lang="en-US" b="1" dirty="0" smtClean="0"/>
              <a:t>Flowers were the wild tiles until jokers came along</a:t>
            </a:r>
          </a:p>
          <a:p>
            <a:r>
              <a:rPr lang="en-US" b="1" dirty="0" smtClean="0"/>
              <a:t>Jokers introduced in 1960-62 card</a:t>
            </a:r>
            <a:endParaRPr lang="en-US" b="1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0790347"/>
              </p:ext>
            </p:extLst>
          </p:nvPr>
        </p:nvGraphicFramePr>
        <p:xfrm>
          <a:off x="502276" y="1867433"/>
          <a:ext cx="3425708" cy="4460655"/>
        </p:xfrm>
        <a:graphic>
          <a:graphicData uri="http://schemas.openxmlformats.org/drawingml/2006/table">
            <a:tbl>
              <a:tblPr/>
              <a:tblGrid>
                <a:gridCol w="1712854"/>
                <a:gridCol w="1712854"/>
              </a:tblGrid>
              <a:tr h="29737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1937-1942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8F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737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1943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12F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737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1944-45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14F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737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1946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16F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7377"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1947-48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18F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7377"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1949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20F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7377"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1950-55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24F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7377"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1956-57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22F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7377"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1958-60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20F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7377"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1960-62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14F</a:t>
                      </a:r>
                      <a:endParaRPr lang="en-US" sz="1400" b="1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7377"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1962-66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12F</a:t>
                      </a:r>
                      <a:endParaRPr lang="en-US" sz="1400" b="1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7377"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1966-67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8F</a:t>
                      </a:r>
                      <a:endParaRPr lang="en-US" sz="1400" b="1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7377"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1967-68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10F</a:t>
                      </a:r>
                      <a:endParaRPr lang="en-US" sz="1400" b="1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7377"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1968-71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6F</a:t>
                      </a:r>
                      <a:endParaRPr lang="en-US" sz="1400" b="1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7377"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1971-Present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8F</a:t>
                      </a:r>
                      <a:endParaRPr lang="en-US" sz="1400" b="1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1090354"/>
              </p:ext>
            </p:extLst>
          </p:nvPr>
        </p:nvGraphicFramePr>
        <p:xfrm>
          <a:off x="5322224" y="1867433"/>
          <a:ext cx="3263900" cy="4460655"/>
        </p:xfrm>
        <a:graphic>
          <a:graphicData uri="http://schemas.openxmlformats.org/drawingml/2006/table">
            <a:tbl>
              <a:tblPr/>
              <a:tblGrid>
                <a:gridCol w="1631950"/>
                <a:gridCol w="1631950"/>
              </a:tblGrid>
              <a:tr h="29737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1937-1942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2"/>
                          </a:solidFill>
                        </a:rPr>
                        <a:t>0J</a:t>
                      </a:r>
                      <a:endParaRPr lang="en-US" sz="1400" b="1" dirty="0">
                        <a:solidFill>
                          <a:schemeClr val="bg2"/>
                        </a:solidFill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737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1943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2"/>
                          </a:solidFill>
                        </a:rPr>
                        <a:t>0J</a:t>
                      </a:r>
                      <a:endParaRPr lang="en-US" sz="1400" b="1" dirty="0">
                        <a:solidFill>
                          <a:schemeClr val="bg2"/>
                        </a:solidFill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737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1944-45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2"/>
                          </a:solidFill>
                        </a:rPr>
                        <a:t>0J</a:t>
                      </a:r>
                      <a:endParaRPr lang="en-US" sz="1400" b="1" dirty="0">
                        <a:solidFill>
                          <a:schemeClr val="bg2"/>
                        </a:solidFill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737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1946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2"/>
                          </a:solidFill>
                        </a:rPr>
                        <a:t>0J</a:t>
                      </a:r>
                      <a:endParaRPr lang="en-US" sz="1400" b="1" dirty="0">
                        <a:solidFill>
                          <a:schemeClr val="bg2"/>
                        </a:solidFill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7377"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1947-48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2"/>
                          </a:solidFill>
                        </a:rPr>
                        <a:t>0J</a:t>
                      </a:r>
                      <a:endParaRPr lang="en-US" sz="1400" b="1" dirty="0">
                        <a:solidFill>
                          <a:schemeClr val="bg2"/>
                        </a:solidFill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7377"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1949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2"/>
                          </a:solidFill>
                        </a:rPr>
                        <a:t>0J</a:t>
                      </a:r>
                      <a:endParaRPr lang="en-US" sz="1400" b="1" dirty="0">
                        <a:solidFill>
                          <a:schemeClr val="bg2"/>
                        </a:solidFill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737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1950-55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2"/>
                          </a:solidFill>
                        </a:rPr>
                        <a:t>0J</a:t>
                      </a:r>
                      <a:endParaRPr lang="en-US" sz="1400" b="1" dirty="0">
                        <a:solidFill>
                          <a:schemeClr val="bg2"/>
                        </a:solidFill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7377"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1956-57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2"/>
                          </a:solidFill>
                        </a:rPr>
                        <a:t>0J</a:t>
                      </a:r>
                      <a:endParaRPr lang="en-US" sz="1400" b="1" dirty="0">
                        <a:solidFill>
                          <a:schemeClr val="bg2"/>
                        </a:solidFill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7377"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1958-60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2"/>
                          </a:solidFill>
                        </a:rPr>
                        <a:t>0J</a:t>
                      </a:r>
                      <a:endParaRPr lang="en-US" sz="1400" b="1" dirty="0">
                        <a:solidFill>
                          <a:schemeClr val="bg2"/>
                        </a:solidFill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7377"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1960-62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2J</a:t>
                      </a:r>
                      <a:endParaRPr lang="en-US" sz="1400" b="1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7377"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1962-66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4J</a:t>
                      </a:r>
                      <a:endParaRPr lang="en-US" sz="1400" b="1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737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1966-67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6J</a:t>
                      </a:r>
                      <a:endParaRPr lang="en-US" sz="1400" b="1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7377"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1967-68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6J</a:t>
                      </a:r>
                      <a:endParaRPr lang="en-US" sz="1400" b="1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7377"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1968-71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8J</a:t>
                      </a:r>
                      <a:endParaRPr lang="en-US" sz="1400" b="1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7377"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1971-Present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8J</a:t>
                      </a:r>
                      <a:endParaRPr lang="en-US" sz="1400" b="1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6273" y="4203519"/>
            <a:ext cx="1205121" cy="15322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7003" y="2199900"/>
            <a:ext cx="1192660" cy="167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05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428" y="1081381"/>
            <a:ext cx="8457143" cy="46952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428" y="1081381"/>
            <a:ext cx="8457143" cy="46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823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948744"/>
          </a:xfrm>
        </p:spPr>
        <p:txBody>
          <a:bodyPr/>
          <a:lstStyle/>
          <a:p>
            <a:r>
              <a:rPr lang="en-US" dirty="0" smtClean="0"/>
              <a:t>Okay. Let’s talk STRATEGY!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2765" y="1974457"/>
            <a:ext cx="8311830" cy="4644827"/>
          </a:xfrm>
        </p:spPr>
        <p:txBody>
          <a:bodyPr>
            <a:normAutofit/>
          </a:bodyPr>
          <a:lstStyle/>
          <a:p>
            <a:r>
              <a:rPr lang="en-US" sz="2100" dirty="0" err="1" smtClean="0"/>
              <a:t>Sloper’s</a:t>
            </a:r>
            <a:r>
              <a:rPr lang="en-US" sz="2100" dirty="0" smtClean="0"/>
              <a:t> Charleston “Four Steps”</a:t>
            </a:r>
          </a:p>
          <a:p>
            <a:r>
              <a:rPr lang="en-US" sz="2100" dirty="0" smtClean="0"/>
              <a:t>“The most powerful hand on the card”</a:t>
            </a:r>
          </a:p>
          <a:p>
            <a:r>
              <a:rPr lang="en-US" sz="2100" dirty="0" smtClean="0"/>
              <a:t>“Joker bait”</a:t>
            </a:r>
          </a:p>
          <a:p>
            <a:r>
              <a:rPr lang="en-US" sz="2100" dirty="0"/>
              <a:t>Keep your eyes open! </a:t>
            </a:r>
          </a:p>
          <a:p>
            <a:r>
              <a:rPr lang="en-US" sz="2100" dirty="0" smtClean="0"/>
              <a:t>“Poker </a:t>
            </a:r>
            <a:r>
              <a:rPr lang="en-US" sz="2100" dirty="0"/>
              <a:t>f</a:t>
            </a:r>
            <a:r>
              <a:rPr lang="en-US" sz="2100" dirty="0" smtClean="0"/>
              <a:t>ace”</a:t>
            </a:r>
          </a:p>
          <a:p>
            <a:r>
              <a:rPr lang="en-US" sz="2100" dirty="0"/>
              <a:t>Luck</a:t>
            </a:r>
          </a:p>
          <a:p>
            <a:r>
              <a:rPr lang="en-US" sz="2100" dirty="0" smtClean="0"/>
              <a:t>Harmony</a:t>
            </a:r>
          </a:p>
          <a:p>
            <a:r>
              <a:rPr lang="en-US" sz="2100" dirty="0" smtClean="0"/>
              <a:t>Have a rulebook handy</a:t>
            </a:r>
          </a:p>
          <a:p>
            <a:r>
              <a:rPr lang="en-US" sz="2100" dirty="0" smtClean="0"/>
              <a:t>My strategy column		www.sloperama.com/mahjongg/</a:t>
            </a:r>
          </a:p>
          <a:p>
            <a:r>
              <a:rPr lang="en-US" sz="2100" dirty="0" smtClean="0"/>
              <a:t>My Q&amp;A bulletin board 	www.sloperama.com/mahjongg/</a:t>
            </a:r>
            <a:endParaRPr lang="en-US" sz="21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7679" y="1558344"/>
            <a:ext cx="2930696" cy="307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33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948744"/>
          </a:xfrm>
        </p:spPr>
        <p:txBody>
          <a:bodyPr/>
          <a:lstStyle/>
          <a:p>
            <a:r>
              <a:rPr lang="en-US" dirty="0" smtClean="0"/>
              <a:t>The CHARLESTON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510" y="1558344"/>
            <a:ext cx="4072459" cy="4881093"/>
          </a:xfrm>
        </p:spPr>
        <p:txBody>
          <a:bodyPr>
            <a:normAutofit/>
          </a:bodyPr>
          <a:lstStyle/>
          <a:p>
            <a:r>
              <a:rPr lang="en-US" sz="2100" dirty="0" smtClean="0"/>
              <a:t>It’s just a dance</a:t>
            </a:r>
          </a:p>
          <a:p>
            <a:r>
              <a:rPr lang="en-US" sz="2100" dirty="0" smtClean="0"/>
              <a:t>You can’t always expect magic to happen</a:t>
            </a:r>
          </a:p>
          <a:p>
            <a:r>
              <a:rPr lang="en-US" sz="2100" dirty="0" smtClean="0"/>
              <a:t>Keep it moving! Keep with the rhythm of the dance!</a:t>
            </a:r>
          </a:p>
          <a:p>
            <a:r>
              <a:rPr lang="en-US" sz="2100" dirty="0" smtClean="0"/>
              <a:t>The Charleston is only about ELIMINATION</a:t>
            </a:r>
          </a:p>
          <a:p>
            <a:r>
              <a:rPr lang="en-US" sz="2100" dirty="0" smtClean="0"/>
              <a:t>You’re just getting rid of tiles </a:t>
            </a:r>
            <a:r>
              <a:rPr lang="en-US" sz="2100" b="1" dirty="0" smtClean="0"/>
              <a:t>that don’t go together</a:t>
            </a:r>
            <a:endParaRPr lang="en-US" sz="2100" dirty="0" smtClean="0"/>
          </a:p>
          <a:p>
            <a:r>
              <a:rPr lang="en-US" sz="2100" dirty="0" smtClean="0"/>
              <a:t>You can’t win if you worry more about DEFENSE than OFFENSE</a:t>
            </a:r>
          </a:p>
          <a:p>
            <a:r>
              <a:rPr lang="en-US" sz="2100" dirty="0" smtClean="0"/>
              <a:t>My “Four Steps” strategy...</a:t>
            </a:r>
            <a:endParaRPr lang="en-US" sz="21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8969" y="1558344"/>
            <a:ext cx="3676589" cy="4736098"/>
          </a:xfrm>
          <a:prstGeom prst="rect">
            <a:avLst/>
          </a:prstGeom>
        </p:spPr>
      </p:pic>
      <p:pic>
        <p:nvPicPr>
          <p:cNvPr id="5" name="the Charleston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8675" y="59896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59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535" y="319021"/>
            <a:ext cx="5276850" cy="2324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518" y="412125"/>
            <a:ext cx="7787372" cy="2137892"/>
          </a:xfrm>
        </p:spPr>
        <p:txBody>
          <a:bodyPr>
            <a:normAutofit/>
          </a:bodyPr>
          <a:lstStyle/>
          <a:p>
            <a:r>
              <a:rPr lang="en-US" dirty="0" smtClean="0"/>
              <a:t>The Charleston:</a:t>
            </a:r>
            <a:br>
              <a:rPr lang="en-US" dirty="0" smtClean="0"/>
            </a:br>
            <a:r>
              <a:rPr lang="en-US" b="1" dirty="0" smtClean="0"/>
              <a:t>The Four Steps</a:t>
            </a:r>
            <a:br>
              <a:rPr lang="en-US" b="1" dirty="0" smtClean="0"/>
            </a:br>
            <a:r>
              <a:rPr lang="en-US" b="1" dirty="0" smtClean="0"/>
              <a:t>Strategy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505" y="2800870"/>
            <a:ext cx="7785385" cy="3906591"/>
          </a:xfrm>
        </p:spPr>
        <p:txBody>
          <a:bodyPr/>
          <a:lstStyle/>
          <a:p>
            <a:pPr marL="34290" indent="0">
              <a:buNone/>
            </a:pPr>
            <a:r>
              <a:rPr lang="en-US" dirty="0" smtClean="0"/>
              <a:t>0. </a:t>
            </a:r>
            <a:r>
              <a:rPr lang="en-US" sz="2200" dirty="0" smtClean="0"/>
              <a:t>How many JOKERS do you have? </a:t>
            </a:r>
          </a:p>
          <a:p>
            <a:pPr marL="34290" indent="0">
              <a:buNone/>
            </a:pPr>
            <a:r>
              <a:rPr lang="en-US" sz="2200" dirty="0" smtClean="0"/>
              <a:t>1. How many PAIRS do you have?</a:t>
            </a:r>
          </a:p>
          <a:p>
            <a:pPr marL="34290" indent="0">
              <a:buNone/>
            </a:pPr>
            <a:r>
              <a:rPr lang="en-US" sz="2200" dirty="0" smtClean="0"/>
              <a:t>2. Are your pairs FRIENDS with one another? Does your pair have friends?*</a:t>
            </a:r>
          </a:p>
          <a:p>
            <a:pPr marL="34290" indent="0">
              <a:buNone/>
            </a:pPr>
            <a:r>
              <a:rPr lang="en-US" sz="2200" dirty="0" smtClean="0"/>
              <a:t>3. If no pairs, look at HIGHS vs. LOWS. Which do you have more of?</a:t>
            </a:r>
          </a:p>
          <a:p>
            <a:pPr marL="34290" indent="0">
              <a:buNone/>
            </a:pPr>
            <a:r>
              <a:rPr lang="en-US" sz="2200" dirty="0" smtClean="0"/>
              <a:t>4. And lastly, look at how many ODDS you have versus how many EVENS you have.</a:t>
            </a:r>
          </a:p>
          <a:p>
            <a:pPr marL="34290" indent="0">
              <a:buNone/>
            </a:pPr>
            <a:endParaRPr lang="en-US" sz="1100" dirty="0"/>
          </a:p>
          <a:p>
            <a:pPr marL="34290" indent="0">
              <a:buNone/>
            </a:pPr>
            <a:r>
              <a:rPr lang="en-US" sz="2200" dirty="0" smtClean="0"/>
              <a:t>* “Friends” are “tiles that work together for a hand on the card.”</a:t>
            </a:r>
          </a:p>
          <a:p>
            <a:pPr marL="3429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05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535" y="319021"/>
            <a:ext cx="5276850" cy="2324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518" y="412125"/>
            <a:ext cx="7787372" cy="2137892"/>
          </a:xfrm>
        </p:spPr>
        <p:txBody>
          <a:bodyPr>
            <a:normAutofit/>
          </a:bodyPr>
          <a:lstStyle/>
          <a:p>
            <a:r>
              <a:rPr lang="en-US" dirty="0" smtClean="0"/>
              <a:t>The Charleston:</a:t>
            </a:r>
            <a:br>
              <a:rPr lang="en-US" dirty="0" smtClean="0"/>
            </a:br>
            <a:r>
              <a:rPr lang="en-US" dirty="0" smtClean="0"/>
              <a:t>The Four Steps:</a:t>
            </a:r>
            <a:br>
              <a:rPr lang="en-US" dirty="0" smtClean="0"/>
            </a:br>
            <a:r>
              <a:rPr lang="en-US" b="1" dirty="0" smtClean="0"/>
              <a:t>Step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18" y="2876467"/>
            <a:ext cx="7785385" cy="3906591"/>
          </a:xfrm>
        </p:spPr>
        <p:txBody>
          <a:bodyPr>
            <a:noAutofit/>
          </a:bodyPr>
          <a:lstStyle/>
          <a:p>
            <a:pPr marL="34290" indent="0">
              <a:buNone/>
            </a:pP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200" b="1" dirty="0" smtClean="0"/>
              <a:t>. How many JOKERS do you have? </a:t>
            </a:r>
          </a:p>
          <a:p>
            <a:pPr marL="34290" indent="0">
              <a:buNone/>
            </a:pPr>
            <a:endParaRPr lang="en-US" sz="1200" dirty="0" smtClean="0"/>
          </a:p>
          <a:p>
            <a:pPr marL="34290" indent="0">
              <a:buNone/>
            </a:pPr>
            <a:r>
              <a:rPr lang="en-US" sz="2200" b="1" dirty="0" smtClean="0"/>
              <a:t>Do you have </a:t>
            </a:r>
            <a:r>
              <a:rPr lang="en-US" sz="2200" b="1" dirty="0" smtClean="0">
                <a:solidFill>
                  <a:srgbClr val="FF0000"/>
                </a:solidFill>
              </a:rPr>
              <a:t>NO JOKERS?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sz="2200" dirty="0" smtClean="0"/>
              <a:t>Then don’t go for </a:t>
            </a:r>
            <a:r>
              <a:rPr lang="en-US" sz="2200" dirty="0" err="1" smtClean="0"/>
              <a:t>Quints</a:t>
            </a:r>
            <a:r>
              <a:rPr lang="en-US" sz="2200" dirty="0" smtClean="0"/>
              <a:t>!</a:t>
            </a:r>
          </a:p>
          <a:p>
            <a:r>
              <a:rPr lang="en-US" sz="2200" dirty="0" smtClean="0"/>
              <a:t>Do consider Singles &amp; Pairs</a:t>
            </a:r>
          </a:p>
          <a:p>
            <a:pPr marL="34290" indent="0">
              <a:buNone/>
            </a:pPr>
            <a:r>
              <a:rPr lang="en-US" sz="2200" b="1" dirty="0" smtClean="0"/>
              <a:t>Do you have </a:t>
            </a:r>
            <a:r>
              <a:rPr lang="en-US" sz="2200" b="1" dirty="0" smtClean="0">
                <a:solidFill>
                  <a:srgbClr val="FF0000"/>
                </a:solidFill>
              </a:rPr>
              <a:t>THREE OR MORE jokers?</a:t>
            </a:r>
          </a:p>
          <a:p>
            <a:r>
              <a:rPr lang="en-US" sz="2200" dirty="0" smtClean="0"/>
              <a:t>Then consider </a:t>
            </a:r>
            <a:r>
              <a:rPr lang="en-US" sz="2200" dirty="0" err="1" smtClean="0"/>
              <a:t>Quints</a:t>
            </a:r>
            <a:r>
              <a:rPr lang="en-US" sz="2200" dirty="0" smtClean="0"/>
              <a:t>!</a:t>
            </a:r>
          </a:p>
          <a:p>
            <a:r>
              <a:rPr lang="en-US" sz="2200" dirty="0" smtClean="0"/>
              <a:t>And don’t even THINK about S&amp;P!</a:t>
            </a:r>
          </a:p>
          <a:p>
            <a:r>
              <a:rPr lang="en-US" sz="2200" dirty="0" smtClean="0"/>
              <a:t>In fact, avoid hands with pairs (unless you already have the pairs)</a:t>
            </a:r>
            <a:endParaRPr lang="en-US" sz="2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9563" y="3090932"/>
            <a:ext cx="1933333" cy="25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50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Mah-Jongg’s origin: 1864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57251" y="1965960"/>
            <a:ext cx="7404654" cy="4130040"/>
          </a:xfrm>
        </p:spPr>
        <p:txBody>
          <a:bodyPr>
            <a:normAutofit/>
          </a:bodyPr>
          <a:lstStyle/>
          <a:p>
            <a:pPr marL="34290" indent="0">
              <a:buNone/>
            </a:pPr>
            <a:r>
              <a:rPr lang="en-US" sz="2400" dirty="0" smtClean="0"/>
              <a:t>Chen </a:t>
            </a:r>
            <a:r>
              <a:rPr lang="en-US" sz="2400" dirty="0" err="1" smtClean="0"/>
              <a:t>Yumen</a:t>
            </a:r>
            <a:r>
              <a:rPr lang="en-US" sz="2400" dirty="0" smtClean="0"/>
              <a:t> (1817-1878), Ningbo, China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288" y="2696937"/>
            <a:ext cx="3009247" cy="36064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0743" y="2696937"/>
            <a:ext cx="4609576" cy="360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75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535" y="319021"/>
            <a:ext cx="5276850" cy="2324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518" y="412125"/>
            <a:ext cx="7787372" cy="2137892"/>
          </a:xfrm>
        </p:spPr>
        <p:txBody>
          <a:bodyPr>
            <a:normAutofit/>
          </a:bodyPr>
          <a:lstStyle/>
          <a:p>
            <a:r>
              <a:rPr lang="en-US" dirty="0" smtClean="0"/>
              <a:t>The Charleston:</a:t>
            </a:r>
            <a:br>
              <a:rPr lang="en-US" dirty="0" smtClean="0"/>
            </a:br>
            <a:r>
              <a:rPr lang="en-US" dirty="0" smtClean="0"/>
              <a:t>The Four Steps:</a:t>
            </a:r>
            <a:br>
              <a:rPr lang="en-US" dirty="0" smtClean="0"/>
            </a:br>
            <a:r>
              <a:rPr lang="en-US" b="1" dirty="0" smtClean="0"/>
              <a:t>Step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505" y="2852190"/>
            <a:ext cx="7785385" cy="3906591"/>
          </a:xfrm>
        </p:spPr>
        <p:txBody>
          <a:bodyPr>
            <a:normAutofit/>
          </a:bodyPr>
          <a:lstStyle/>
          <a:p>
            <a:pPr marL="34290" indent="0">
              <a:buNone/>
            </a:pPr>
            <a:r>
              <a:rPr lang="en-US" sz="2200" b="1" dirty="0" smtClean="0"/>
              <a:t>1. How many PAIRS do you have?</a:t>
            </a:r>
          </a:p>
          <a:p>
            <a:pPr marL="34290" indent="0">
              <a:buNone/>
            </a:pPr>
            <a:endParaRPr lang="en-US" sz="800" dirty="0" smtClean="0"/>
          </a:p>
          <a:p>
            <a:r>
              <a:rPr lang="en-US" sz="2200" dirty="0" smtClean="0"/>
              <a:t>Organize your tiles: </a:t>
            </a:r>
          </a:p>
          <a:p>
            <a:r>
              <a:rPr lang="en-US" sz="2200" dirty="0" smtClean="0"/>
              <a:t>Put all the dots together, in numerical order. </a:t>
            </a:r>
          </a:p>
          <a:p>
            <a:r>
              <a:rPr lang="en-US" sz="2200" dirty="0" smtClean="0"/>
              <a:t>Put all the </a:t>
            </a:r>
            <a:r>
              <a:rPr lang="en-US" sz="2200" dirty="0" err="1" smtClean="0"/>
              <a:t>bams</a:t>
            </a:r>
            <a:r>
              <a:rPr lang="en-US" sz="2200" dirty="0" smtClean="0"/>
              <a:t> together, in numerical order.</a:t>
            </a:r>
          </a:p>
          <a:p>
            <a:r>
              <a:rPr lang="en-US" sz="2200" dirty="0" smtClean="0"/>
              <a:t>Put all the </a:t>
            </a:r>
            <a:r>
              <a:rPr lang="en-US" sz="2200" dirty="0" err="1" smtClean="0"/>
              <a:t>craks</a:t>
            </a:r>
            <a:r>
              <a:rPr lang="en-US" sz="2200" dirty="0" smtClean="0"/>
              <a:t> together, in numerical order.</a:t>
            </a:r>
          </a:p>
          <a:p>
            <a:r>
              <a:rPr lang="en-US" sz="2200" dirty="0" smtClean="0"/>
              <a:t>Put your flowers at the left, your winds &amp; dragons at the right</a:t>
            </a:r>
          </a:p>
          <a:p>
            <a:r>
              <a:rPr lang="en-US" sz="2200" dirty="0" smtClean="0"/>
              <a:t>Put your jokers between your suit tiles and your winds &amp; dragons</a:t>
            </a:r>
          </a:p>
          <a:p>
            <a:r>
              <a:rPr lang="en-US" sz="2200" b="1" dirty="0" smtClean="0">
                <a:solidFill>
                  <a:srgbClr val="FF0000"/>
                </a:solidFill>
              </a:rPr>
              <a:t>Count your pairs</a:t>
            </a:r>
          </a:p>
          <a:p>
            <a:endParaRPr lang="en-US" dirty="0" smtClean="0"/>
          </a:p>
          <a:p>
            <a:pPr marL="3429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8964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535" y="319021"/>
            <a:ext cx="5276850" cy="2324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518" y="412125"/>
            <a:ext cx="7787372" cy="2137892"/>
          </a:xfrm>
        </p:spPr>
        <p:txBody>
          <a:bodyPr>
            <a:normAutofit/>
          </a:bodyPr>
          <a:lstStyle/>
          <a:p>
            <a:r>
              <a:rPr lang="en-US" dirty="0" smtClean="0"/>
              <a:t>The Charleston:</a:t>
            </a:r>
            <a:br>
              <a:rPr lang="en-US" dirty="0" smtClean="0"/>
            </a:br>
            <a:r>
              <a:rPr lang="en-US" dirty="0" smtClean="0"/>
              <a:t>The Four Steps:</a:t>
            </a:r>
            <a:br>
              <a:rPr lang="en-US" dirty="0" smtClean="0"/>
            </a:br>
            <a:r>
              <a:rPr lang="en-US" b="1" dirty="0" smtClean="0"/>
              <a:t>Step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18" y="3090932"/>
            <a:ext cx="7785385" cy="3365676"/>
          </a:xfrm>
        </p:spPr>
        <p:txBody>
          <a:bodyPr>
            <a:normAutofit/>
          </a:bodyPr>
          <a:lstStyle/>
          <a:p>
            <a:pPr marL="34290" indent="0">
              <a:buNone/>
            </a:pPr>
            <a:r>
              <a:rPr lang="en-US" sz="2200" b="1" dirty="0" smtClean="0"/>
              <a:t>2. Are your pairs FRIENDS with one another? </a:t>
            </a:r>
          </a:p>
          <a:p>
            <a:pPr marL="34290" indent="0">
              <a:buNone/>
            </a:pPr>
            <a:r>
              <a:rPr lang="en-US" sz="2200" dirty="0" smtClean="0"/>
              <a:t>“</a:t>
            </a:r>
            <a:r>
              <a:rPr lang="en-US" sz="2200" dirty="0"/>
              <a:t>Friends” are “tiles that work together for a hand on the card</a:t>
            </a:r>
            <a:r>
              <a:rPr lang="en-US" sz="2200" dirty="0" smtClean="0"/>
              <a:t>.”</a:t>
            </a:r>
          </a:p>
          <a:p>
            <a:pPr marL="34290" indent="0">
              <a:buNone/>
            </a:pPr>
            <a:r>
              <a:rPr lang="en-US" sz="2200" dirty="0" smtClean="0"/>
              <a:t>If you have </a:t>
            </a:r>
            <a:r>
              <a:rPr lang="en-US" sz="2200" dirty="0" smtClean="0">
                <a:solidFill>
                  <a:srgbClr val="FF0000"/>
                </a:solidFill>
              </a:rPr>
              <a:t>two or more pairs that work together</a:t>
            </a:r>
            <a:r>
              <a:rPr lang="en-US" sz="2200" dirty="0" smtClean="0"/>
              <a:t> for a hand, that tells you A LOT!</a:t>
            </a:r>
            <a:endParaRPr lang="en-US" sz="2200" dirty="0"/>
          </a:p>
          <a:p>
            <a:pPr marL="34290" indent="0">
              <a:buNone/>
            </a:pPr>
            <a:r>
              <a:rPr lang="en-US" sz="2200" dirty="0" smtClean="0"/>
              <a:t>If you have just one pair, does that pair have friends? </a:t>
            </a:r>
            <a:endParaRPr lang="en-US" sz="2200" dirty="0"/>
          </a:p>
          <a:p>
            <a:pPr marL="34290" indent="0">
              <a:buNone/>
            </a:pPr>
            <a:r>
              <a:rPr lang="en-US" sz="2200" dirty="0" smtClean="0"/>
              <a:t>If your pair has a bunch of friends, then that tells you A LOT!</a:t>
            </a:r>
          </a:p>
          <a:p>
            <a:pPr marL="34290" indent="0"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375596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535" y="319021"/>
            <a:ext cx="5276850" cy="2324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518" y="412125"/>
            <a:ext cx="7787372" cy="2137892"/>
          </a:xfrm>
        </p:spPr>
        <p:txBody>
          <a:bodyPr>
            <a:normAutofit/>
          </a:bodyPr>
          <a:lstStyle/>
          <a:p>
            <a:r>
              <a:rPr lang="en-US" dirty="0" smtClean="0"/>
              <a:t>The Charleston:</a:t>
            </a:r>
            <a:br>
              <a:rPr lang="en-US" dirty="0" smtClean="0"/>
            </a:br>
            <a:r>
              <a:rPr lang="en-US" dirty="0" smtClean="0"/>
              <a:t>The Four Steps:</a:t>
            </a:r>
            <a:br>
              <a:rPr lang="en-US" dirty="0" smtClean="0"/>
            </a:br>
            <a:r>
              <a:rPr lang="en-US" b="1" dirty="0" smtClean="0"/>
              <a:t>Steps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="1" dirty="0" smtClean="0"/>
              <a:t> &amp;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18" y="3090932"/>
            <a:ext cx="8125316" cy="3365676"/>
          </a:xfrm>
        </p:spPr>
        <p:txBody>
          <a:bodyPr>
            <a:normAutofit/>
          </a:bodyPr>
          <a:lstStyle/>
          <a:p>
            <a:pPr marL="34290" indent="0">
              <a:buNone/>
            </a:pPr>
            <a:r>
              <a:rPr lang="en-US" sz="2200" b="1" dirty="0" smtClean="0"/>
              <a:t>3. If you have no pairs, look at HIGHS vs. LOWS.</a:t>
            </a:r>
            <a:r>
              <a:rPr lang="en-US" sz="2200" dirty="0" smtClean="0"/>
              <a:t> Which do you have more of?</a:t>
            </a:r>
          </a:p>
          <a:p>
            <a:pPr marL="34290" indent="0">
              <a:buNone/>
            </a:pPr>
            <a:r>
              <a:rPr lang="en-US" sz="2200" dirty="0">
                <a:solidFill>
                  <a:srgbClr val="7030A0"/>
                </a:solidFill>
              </a:rPr>
              <a:t>THE SUIT TILES ARE ¾ (75%) OF THE TILES IN THE SET</a:t>
            </a:r>
            <a:r>
              <a:rPr lang="en-US" sz="2200" dirty="0" smtClean="0">
                <a:solidFill>
                  <a:srgbClr val="7030A0"/>
                </a:solidFill>
              </a:rPr>
              <a:t>.</a:t>
            </a:r>
          </a:p>
          <a:p>
            <a:pPr marL="34290" indent="0">
              <a:buNone/>
            </a:pPr>
            <a:r>
              <a:rPr lang="en-US" sz="2200" b="1" dirty="0" smtClean="0">
                <a:solidFill>
                  <a:srgbClr val="FF0000"/>
                </a:solidFill>
              </a:rPr>
              <a:t>THE CONSECUTIVE RUNS SECTION IS THE MOST POWERFUL SECTION OF THE CARD.</a:t>
            </a:r>
            <a:endParaRPr lang="en-US" sz="2200" b="1" dirty="0">
              <a:solidFill>
                <a:srgbClr val="FF0000"/>
              </a:solidFill>
            </a:endParaRPr>
          </a:p>
          <a:p>
            <a:pPr marL="34290" indent="0">
              <a:buNone/>
            </a:pPr>
            <a:endParaRPr lang="en-US" sz="1200" dirty="0" smtClean="0"/>
          </a:p>
          <a:p>
            <a:pPr marL="34290" indent="0">
              <a:buNone/>
            </a:pPr>
            <a:r>
              <a:rPr lang="en-US" sz="2200" b="1" dirty="0" smtClean="0"/>
              <a:t>4. And look at ODDS versus EVENS.</a:t>
            </a:r>
            <a:r>
              <a:rPr lang="en-US" sz="2200" dirty="0" smtClean="0"/>
              <a:t> Which are more plentiful?</a:t>
            </a:r>
          </a:p>
          <a:p>
            <a:pPr marL="34290" indent="0">
              <a:buNone/>
            </a:pPr>
            <a:r>
              <a:rPr lang="en-US" sz="2200" dirty="0" smtClean="0">
                <a:solidFill>
                  <a:srgbClr val="7030A0"/>
                </a:solidFill>
              </a:rPr>
              <a:t>THE </a:t>
            </a:r>
            <a:r>
              <a:rPr lang="en-US" sz="21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13579</a:t>
            </a:r>
            <a:r>
              <a:rPr lang="en-US" sz="2200" dirty="0" smtClean="0">
                <a:solidFill>
                  <a:srgbClr val="7030A0"/>
                </a:solidFill>
              </a:rPr>
              <a:t> FAMILY IS THE </a:t>
            </a:r>
            <a:r>
              <a:rPr lang="en-US" sz="2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200" baseline="30000" dirty="0" smtClean="0">
                <a:solidFill>
                  <a:srgbClr val="7030A0"/>
                </a:solidFill>
              </a:rPr>
              <a:t>ND</a:t>
            </a:r>
            <a:r>
              <a:rPr lang="en-US" sz="2200" dirty="0" smtClean="0">
                <a:solidFill>
                  <a:srgbClr val="7030A0"/>
                </a:solidFill>
              </a:rPr>
              <a:t> MOST POWERFUL PART OF THE CARD.</a:t>
            </a:r>
          </a:p>
          <a:p>
            <a:pPr marL="34290" indent="0"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838622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752" y="333654"/>
            <a:ext cx="7712152" cy="117146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The most powerful hand on the card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752" y="1351370"/>
            <a:ext cx="7890241" cy="5122258"/>
          </a:xfrm>
        </p:spPr>
        <p:txBody>
          <a:bodyPr>
            <a:noAutofit/>
          </a:bodyPr>
          <a:lstStyle/>
          <a:p>
            <a:r>
              <a:rPr lang="en-US" sz="2200" dirty="0" smtClean="0"/>
              <a:t>The easiest hand on the card</a:t>
            </a:r>
          </a:p>
          <a:p>
            <a:r>
              <a:rPr lang="en-US" sz="2200" dirty="0" smtClean="0"/>
              <a:t>The most flexible hand on the card</a:t>
            </a:r>
          </a:p>
          <a:p>
            <a:r>
              <a:rPr lang="en-US" sz="2200" dirty="0" smtClean="0"/>
              <a:t>The most misleading hand on the card</a:t>
            </a:r>
          </a:p>
          <a:p>
            <a:endParaRPr lang="en-US" sz="2200" dirty="0" smtClean="0"/>
          </a:p>
          <a:p>
            <a:pPr marL="34290" indent="0">
              <a:buNone/>
            </a:pPr>
            <a:r>
              <a:rPr lang="en-US" sz="2200" b="1" dirty="0" smtClean="0"/>
              <a:t>Consecutive Runs #2</a:t>
            </a:r>
          </a:p>
          <a:p>
            <a:r>
              <a:rPr lang="en-US" sz="2200" dirty="0" smtClean="0"/>
              <a:t>Only 4 numbers</a:t>
            </a:r>
          </a:p>
          <a:p>
            <a:r>
              <a:rPr lang="en-US" sz="2200" dirty="0" smtClean="0"/>
              <a:t>Only 2 suits</a:t>
            </a:r>
          </a:p>
          <a:p>
            <a:r>
              <a:rPr lang="en-US" sz="2200" dirty="0" smtClean="0"/>
              <a:t>No pairs (two </a:t>
            </a:r>
            <a:r>
              <a:rPr lang="en-US" sz="2200" dirty="0" err="1" smtClean="0"/>
              <a:t>pungs</a:t>
            </a:r>
            <a:r>
              <a:rPr lang="en-US" sz="2200" dirty="0" smtClean="0"/>
              <a:t>, two </a:t>
            </a:r>
            <a:r>
              <a:rPr lang="en-US" sz="2200" dirty="0" err="1" smtClean="0"/>
              <a:t>kongs</a:t>
            </a:r>
            <a:r>
              <a:rPr lang="en-US" sz="2200" dirty="0" smtClean="0"/>
              <a:t>)</a:t>
            </a:r>
          </a:p>
          <a:p>
            <a:r>
              <a:rPr lang="en-US" sz="2200" dirty="0" smtClean="0"/>
              <a:t>On the card every year</a:t>
            </a:r>
          </a:p>
          <a:p>
            <a:r>
              <a:rPr lang="en-US" sz="2200" dirty="0" smtClean="0"/>
              <a:t>Sometimes it might not be in the #2 spot</a:t>
            </a:r>
          </a:p>
          <a:p>
            <a:r>
              <a:rPr lang="en-US" sz="2200" dirty="0" smtClean="0"/>
              <a:t>There is no shame in using it... </a:t>
            </a:r>
            <a:r>
              <a:rPr lang="en-US" sz="2200" dirty="0" smtClean="0">
                <a:solidFill>
                  <a:schemeClr val="bg1">
                    <a:lumMod val="50000"/>
                  </a:schemeClr>
                </a:solidFill>
              </a:rPr>
              <a:t>in moderation.</a:t>
            </a:r>
            <a:endParaRPr lang="en-US" sz="2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7885" y="2822239"/>
            <a:ext cx="4898752" cy="134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16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1" y="302102"/>
            <a:ext cx="7406640" cy="766048"/>
          </a:xfrm>
        </p:spPr>
        <p:txBody>
          <a:bodyPr/>
          <a:lstStyle/>
          <a:p>
            <a:r>
              <a:rPr lang="en-US" b="1" dirty="0" smtClean="0">
                <a:solidFill>
                  <a:srgbClr val="0000CC"/>
                </a:solidFill>
              </a:rPr>
              <a:t>C</a:t>
            </a:r>
            <a:r>
              <a:rPr lang="en-US" dirty="0" smtClean="0"/>
              <a:t>?   Easier than you think!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0719" y="1068150"/>
            <a:ext cx="8302428" cy="2460484"/>
          </a:xfrm>
        </p:spPr>
        <p:txBody>
          <a:bodyPr>
            <a:normAutofit/>
          </a:bodyPr>
          <a:lstStyle/>
          <a:p>
            <a:r>
              <a:rPr lang="en-US" sz="2200" dirty="0" smtClean="0"/>
              <a:t>Does that blue “</a:t>
            </a:r>
            <a:r>
              <a:rPr lang="en-US" sz="2200" b="1" dirty="0" smtClean="0">
                <a:solidFill>
                  <a:srgbClr val="0000CC"/>
                </a:solidFill>
              </a:rPr>
              <a:t>C</a:t>
            </a:r>
            <a:r>
              <a:rPr lang="en-US" sz="2200" dirty="0" smtClean="0"/>
              <a:t>” scare you off?</a:t>
            </a:r>
          </a:p>
          <a:p>
            <a:r>
              <a:rPr lang="en-US" sz="2200" dirty="0" smtClean="0"/>
              <a:t>The bottom hand of many sections is a “four </a:t>
            </a:r>
            <a:r>
              <a:rPr lang="en-US" sz="2200" dirty="0" err="1" smtClean="0"/>
              <a:t>pungs</a:t>
            </a:r>
            <a:r>
              <a:rPr lang="en-US" sz="2200" dirty="0" smtClean="0"/>
              <a:t> and a pair” hand</a:t>
            </a:r>
          </a:p>
          <a:p>
            <a:r>
              <a:rPr lang="en-US" sz="2200" dirty="0" smtClean="0"/>
              <a:t>Yes, they’re </a:t>
            </a:r>
            <a:r>
              <a:rPr lang="en-US" sz="2200" b="1" dirty="0" smtClean="0">
                <a:solidFill>
                  <a:srgbClr val="0000CC"/>
                </a:solidFill>
              </a:rPr>
              <a:t>C</a:t>
            </a:r>
            <a:r>
              <a:rPr lang="en-US" sz="2200" dirty="0" smtClean="0"/>
              <a:t>oncealed, but don’t let that stop you from trying for them</a:t>
            </a:r>
          </a:p>
          <a:p>
            <a:r>
              <a:rPr lang="en-US" sz="2200" dirty="0" smtClean="0"/>
              <a:t>Despite the pair, “four </a:t>
            </a:r>
            <a:r>
              <a:rPr lang="en-US" sz="2200" dirty="0" err="1" smtClean="0"/>
              <a:t>pungs</a:t>
            </a:r>
            <a:r>
              <a:rPr lang="en-US" sz="2200" dirty="0" smtClean="0"/>
              <a:t> and a pair” is an EASY hand to make</a:t>
            </a:r>
          </a:p>
          <a:p>
            <a:r>
              <a:rPr lang="en-US" sz="2200" dirty="0" smtClean="0"/>
              <a:t>That’s why they make those </a:t>
            </a:r>
            <a:r>
              <a:rPr lang="en-US" sz="2200" b="1" dirty="0" smtClean="0">
                <a:solidFill>
                  <a:srgbClr val="0000CC"/>
                </a:solidFill>
              </a:rPr>
              <a:t>C</a:t>
            </a:r>
            <a:r>
              <a:rPr lang="en-US" sz="2200" dirty="0" smtClean="0"/>
              <a:t>oncealed – to balance the challenge</a:t>
            </a:r>
          </a:p>
          <a:p>
            <a:pPr marL="3429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867" y="3705155"/>
            <a:ext cx="5928343" cy="290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4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514" y="1107067"/>
            <a:ext cx="2460484" cy="19570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277826"/>
            <a:ext cx="7406640" cy="934437"/>
          </a:xfrm>
        </p:spPr>
        <p:txBody>
          <a:bodyPr>
            <a:normAutofit/>
          </a:bodyPr>
          <a:lstStyle/>
          <a:p>
            <a:r>
              <a:rPr lang="en-US" dirty="0" smtClean="0"/>
              <a:t>Joker Bait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8306" y="2896948"/>
            <a:ext cx="8108724" cy="3706153"/>
          </a:xfrm>
        </p:spPr>
        <p:txBody>
          <a:bodyPr>
            <a:noAutofit/>
          </a:bodyPr>
          <a:lstStyle/>
          <a:p>
            <a:r>
              <a:rPr lang="en-US" sz="2200" dirty="0" smtClean="0"/>
              <a:t>Got a pair you can’t use?</a:t>
            </a:r>
          </a:p>
          <a:p>
            <a:r>
              <a:rPr lang="en-US" sz="2200" dirty="0" smtClean="0"/>
              <a:t>Save it for joker bait if you can!</a:t>
            </a:r>
          </a:p>
          <a:p>
            <a:r>
              <a:rPr lang="en-US" sz="2200" dirty="0" smtClean="0"/>
              <a:t>When you throw out the first tile of the pair, somebody might call it for exposure</a:t>
            </a:r>
          </a:p>
          <a:p>
            <a:r>
              <a:rPr lang="en-US" sz="2200" dirty="0" smtClean="0"/>
              <a:t>Then on your next turn, you can redeem the other tile and get the joker</a:t>
            </a:r>
          </a:p>
          <a:p>
            <a:r>
              <a:rPr lang="en-US" sz="2200" dirty="0" smtClean="0"/>
              <a:t>It doesn’t always work (especially flowers)</a:t>
            </a:r>
          </a:p>
          <a:p>
            <a:r>
              <a:rPr lang="en-US" sz="2200" dirty="0" smtClean="0"/>
              <a:t>Timing is important: wait until after half the wall is gone (when the last long wall is in play)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8020" y="609600"/>
            <a:ext cx="4411183" cy="219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552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948744"/>
          </a:xfrm>
        </p:spPr>
        <p:txBody>
          <a:bodyPr/>
          <a:lstStyle/>
          <a:p>
            <a:r>
              <a:rPr lang="en-US" dirty="0" smtClean="0"/>
              <a:t>Don’t play with blinders 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6411" y="1925904"/>
            <a:ext cx="4005493" cy="4170096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American mah-jongg uniquely requires players to name their discards out loud</a:t>
            </a:r>
          </a:p>
          <a:p>
            <a:r>
              <a:rPr lang="en-US" sz="2400" dirty="0" smtClean="0"/>
              <a:t>Result: many players rely on only their HEARING for information on what’s going on in the game</a:t>
            </a:r>
          </a:p>
          <a:p>
            <a:r>
              <a:rPr lang="en-US" sz="2400" dirty="0" smtClean="0"/>
              <a:t>You need to watch the table</a:t>
            </a:r>
          </a:p>
          <a:p>
            <a:pPr lvl="1"/>
            <a:r>
              <a:rPr lang="en-US" sz="2000" dirty="0" smtClean="0"/>
              <a:t>Watch every discard</a:t>
            </a:r>
          </a:p>
          <a:p>
            <a:pPr lvl="1"/>
            <a:r>
              <a:rPr lang="en-US" sz="2000" dirty="0" smtClean="0"/>
              <a:t>Watch every exposure</a:t>
            </a:r>
          </a:p>
          <a:p>
            <a:pPr lvl="1"/>
            <a:r>
              <a:rPr lang="en-US" sz="2000" dirty="0" smtClean="0"/>
              <a:t>Look for dead tiles</a:t>
            </a:r>
          </a:p>
          <a:p>
            <a:pPr lvl="1"/>
            <a:r>
              <a:rPr lang="en-US" sz="2000" dirty="0" smtClean="0"/>
              <a:t>Watch body language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827" y="1477424"/>
            <a:ext cx="3589338" cy="475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46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Poker Face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983" y="2113370"/>
            <a:ext cx="7679277" cy="3797861"/>
          </a:xfrm>
        </p:spPr>
        <p:txBody>
          <a:bodyPr>
            <a:noAutofit/>
          </a:bodyPr>
          <a:lstStyle/>
          <a:p>
            <a:r>
              <a:rPr lang="en-US" sz="2400" dirty="0" smtClean="0"/>
              <a:t>Many players broadcast what’s going on</a:t>
            </a:r>
          </a:p>
          <a:p>
            <a:pPr lvl="1"/>
            <a:r>
              <a:rPr lang="en-US" sz="2000" dirty="0" smtClean="0"/>
              <a:t>“Who has all the jokers?”</a:t>
            </a:r>
          </a:p>
          <a:p>
            <a:pPr lvl="1"/>
            <a:r>
              <a:rPr lang="en-US" sz="2000" dirty="0" smtClean="0"/>
              <a:t>“We didn’t shuffle the tiles enough!”</a:t>
            </a:r>
          </a:p>
          <a:p>
            <a:pPr lvl="1"/>
            <a:r>
              <a:rPr lang="en-US" sz="2000" dirty="0" smtClean="0"/>
              <a:t>“Oy!”</a:t>
            </a:r>
          </a:p>
          <a:p>
            <a:r>
              <a:rPr lang="en-US" sz="2400" dirty="0" smtClean="0"/>
              <a:t>Your body language can tell as much as your words</a:t>
            </a:r>
          </a:p>
          <a:p>
            <a:pPr lvl="1"/>
            <a:r>
              <a:rPr lang="en-US" sz="2000" dirty="0" smtClean="0"/>
              <a:t>Change of attitude when picking a joker</a:t>
            </a:r>
          </a:p>
          <a:p>
            <a:pPr lvl="1"/>
            <a:r>
              <a:rPr lang="en-US" sz="2000" dirty="0" smtClean="0"/>
              <a:t>Disgustedly discarding yet another unwanted pick</a:t>
            </a:r>
          </a:p>
          <a:p>
            <a:pPr lvl="1"/>
            <a:r>
              <a:rPr lang="en-US" sz="2000" dirty="0" smtClean="0"/>
              <a:t>Finger on the card</a:t>
            </a:r>
          </a:p>
          <a:p>
            <a:pPr lvl="1"/>
            <a:r>
              <a:rPr lang="en-US" sz="2000" dirty="0" smtClean="0"/>
              <a:t>Looking back and forth between another player’s rack and the card</a:t>
            </a:r>
          </a:p>
          <a:p>
            <a:r>
              <a:rPr lang="en-US" sz="2400" dirty="0" smtClean="0"/>
              <a:t>Be cagey</a:t>
            </a:r>
          </a:p>
          <a:p>
            <a:r>
              <a:rPr lang="en-US" sz="2400" dirty="0" smtClean="0"/>
              <a:t>Be inscrutable</a:t>
            </a:r>
            <a:endParaRPr lang="en-US" sz="2400" dirty="0"/>
          </a:p>
        </p:txBody>
      </p:sp>
      <p:pic>
        <p:nvPicPr>
          <p:cNvPr id="16386" name="Picture 2" descr="Related imag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751" y="397454"/>
            <a:ext cx="2775504" cy="277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oker Face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900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454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430" y="2613727"/>
            <a:ext cx="8148679" cy="391654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Mah-jongg balances luck and skill</a:t>
            </a:r>
          </a:p>
          <a:p>
            <a:r>
              <a:rPr lang="en-US" sz="2400" dirty="0" smtClean="0"/>
              <a:t>If all players are equally skilled:</a:t>
            </a:r>
          </a:p>
          <a:p>
            <a:pPr lvl="1"/>
            <a:r>
              <a:rPr lang="en-US" sz="2300" dirty="0" smtClean="0"/>
              <a:t>Each player will win 20% of the time ... </a:t>
            </a:r>
            <a:r>
              <a:rPr lang="en-US" sz="2300" u="sng" dirty="0"/>
              <a:t>o</a:t>
            </a:r>
            <a:r>
              <a:rPr lang="en-US" sz="2300" u="sng" dirty="0" smtClean="0"/>
              <a:t>ver  time</a:t>
            </a:r>
          </a:p>
          <a:p>
            <a:pPr lvl="1"/>
            <a:r>
              <a:rPr lang="en-US" sz="2300" dirty="0" smtClean="0"/>
              <a:t>There’ll be a wall game 20% of the time ... </a:t>
            </a:r>
            <a:r>
              <a:rPr lang="en-US" sz="2300" u="sng" dirty="0"/>
              <a:t>o</a:t>
            </a:r>
            <a:r>
              <a:rPr lang="en-US" sz="2300" u="sng" dirty="0" smtClean="0"/>
              <a:t>ver  time</a:t>
            </a:r>
          </a:p>
          <a:p>
            <a:r>
              <a:rPr lang="en-US" sz="2400" dirty="0" smtClean="0"/>
              <a:t>The skilled player, however, will win more often (over  time)</a:t>
            </a:r>
          </a:p>
          <a:p>
            <a:r>
              <a:rPr lang="en-US" sz="2400" dirty="0" smtClean="0"/>
              <a:t>Everybody has unlucky streaks</a:t>
            </a:r>
          </a:p>
          <a:p>
            <a:r>
              <a:rPr lang="en-US" sz="2400" dirty="0" smtClean="0"/>
              <a:t>Lucky or unlucky, be a good sport so people will want to play with you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  <p:pic>
        <p:nvPicPr>
          <p:cNvPr id="17410" name="Picture 2" descr="Image result for lady lu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472" y="360096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Luck Be A Lady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62254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365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303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Harmony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891" y="1965960"/>
            <a:ext cx="7994930" cy="4491484"/>
          </a:xfrm>
        </p:spPr>
        <p:txBody>
          <a:bodyPr>
            <a:normAutofit/>
          </a:bodyPr>
          <a:lstStyle/>
          <a:p>
            <a:r>
              <a:rPr lang="en-US" sz="2200" dirty="0" smtClean="0"/>
              <a:t>Harmony is more important than winning. </a:t>
            </a:r>
            <a:r>
              <a:rPr lang="en-US" sz="2200" dirty="0"/>
              <a:t>If all you care about is winning, nobody will want to play with you. </a:t>
            </a:r>
            <a:endParaRPr lang="en-US" sz="2200" dirty="0" smtClean="0"/>
          </a:p>
          <a:p>
            <a:r>
              <a:rPr lang="en-US" sz="2200" dirty="0" smtClean="0"/>
              <a:t>Good </a:t>
            </a:r>
            <a:r>
              <a:rPr lang="en-US" sz="2200" dirty="0"/>
              <a:t>gamesmanship is about much more than just winning. It's about getting along, too.</a:t>
            </a:r>
          </a:p>
          <a:p>
            <a:r>
              <a:rPr lang="en-US" sz="2200" dirty="0" smtClean="0"/>
              <a:t>If </a:t>
            </a:r>
            <a:r>
              <a:rPr lang="en-US" sz="2200" dirty="0"/>
              <a:t>a conflict was ruled against </a:t>
            </a:r>
            <a:r>
              <a:rPr lang="en-US" sz="2200" dirty="0" smtClean="0"/>
              <a:t>you, accept </a:t>
            </a:r>
            <a:r>
              <a:rPr lang="en-US" sz="2200" dirty="0"/>
              <a:t>it graciously and move on. </a:t>
            </a:r>
            <a:r>
              <a:rPr lang="en-US" sz="2200" dirty="0" smtClean="0"/>
              <a:t>(And </a:t>
            </a:r>
            <a:r>
              <a:rPr lang="en-US" sz="2200" dirty="0"/>
              <a:t>no grousing about it later</a:t>
            </a:r>
            <a:r>
              <a:rPr lang="en-US" sz="2200" dirty="0" smtClean="0"/>
              <a:t>.) </a:t>
            </a:r>
          </a:p>
          <a:p>
            <a:r>
              <a:rPr lang="en-US" sz="2200" dirty="0" smtClean="0"/>
              <a:t>Lose graciously ... and </a:t>
            </a:r>
            <a:r>
              <a:rPr lang="en-US" sz="2200" dirty="0"/>
              <a:t>win graciously. Don't smug too much when you're on a roll</a:t>
            </a:r>
            <a:r>
              <a:rPr lang="en-US" sz="2200" dirty="0" smtClean="0"/>
              <a:t>.</a:t>
            </a:r>
            <a:endParaRPr lang="en-US" sz="2200" dirty="0"/>
          </a:p>
          <a:p>
            <a:r>
              <a:rPr lang="en-US" sz="2200" dirty="0" smtClean="0"/>
              <a:t>Good sports also compliment </a:t>
            </a:r>
            <a:r>
              <a:rPr lang="en-US" sz="2200" dirty="0"/>
              <a:t>others </a:t>
            </a:r>
            <a:r>
              <a:rPr lang="en-US" sz="2200" dirty="0" smtClean="0"/>
              <a:t>on good plays.</a:t>
            </a:r>
          </a:p>
          <a:p>
            <a:r>
              <a:rPr lang="en-US" sz="2200" dirty="0" smtClean="0"/>
              <a:t>If </a:t>
            </a:r>
            <a:r>
              <a:rPr lang="en-US" sz="2200" dirty="0"/>
              <a:t>playing with a newbie, help her learn so she'll get better </a:t>
            </a:r>
            <a:r>
              <a:rPr lang="en-US" sz="2200" dirty="0" smtClean="0"/>
              <a:t>(so she’ll be more fun to play with).</a:t>
            </a:r>
          </a:p>
          <a:p>
            <a:r>
              <a:rPr lang="en-US" sz="2200" dirty="0" smtClean="0"/>
              <a:t>Don’t try to enforce etiquette. It only “annoys the pig.”</a:t>
            </a:r>
            <a:endParaRPr lang="en-US" sz="22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5874" y="342478"/>
            <a:ext cx="2590380" cy="155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89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426" y="983300"/>
            <a:ext cx="3992450" cy="1528079"/>
          </a:xfrm>
        </p:spPr>
        <p:txBody>
          <a:bodyPr>
            <a:normAutofit/>
          </a:bodyPr>
          <a:lstStyle/>
          <a:p>
            <a:r>
              <a:rPr lang="en-US" dirty="0" smtClean="0"/>
              <a:t>...but what about Confucius??</a:t>
            </a:r>
            <a:endParaRPr lang="en-US" dirty="0"/>
          </a:p>
        </p:txBody>
      </p:sp>
      <p:pic>
        <p:nvPicPr>
          <p:cNvPr id="3074" name="Picture 2" descr="Image result for say what me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82" y="650896"/>
            <a:ext cx="3360358" cy="336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confucius me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426" y="2629292"/>
            <a:ext cx="3769163" cy="3610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08749" y="6240150"/>
            <a:ext cx="2253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Kong </a:t>
            </a:r>
            <a:r>
              <a:rPr lang="en-US" dirty="0" err="1" smtClean="0"/>
              <a:t>Qiu</a:t>
            </a:r>
            <a:r>
              <a:rPr lang="en-US" dirty="0" smtClean="0"/>
              <a:t>, 551-479 BC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14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535" y="261642"/>
            <a:ext cx="7406640" cy="790323"/>
          </a:xfrm>
        </p:spPr>
        <p:txBody>
          <a:bodyPr/>
          <a:lstStyle/>
          <a:p>
            <a:r>
              <a:rPr lang="en-US" dirty="0" smtClean="0"/>
              <a:t>Table Rules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535" y="1132885"/>
            <a:ext cx="7986838" cy="5332652"/>
          </a:xfrm>
        </p:spPr>
        <p:txBody>
          <a:bodyPr>
            <a:normAutofit/>
          </a:bodyPr>
          <a:lstStyle/>
          <a:p>
            <a:pPr marL="491490" indent="-457200">
              <a:buFont typeface="+mj-lt"/>
              <a:buAutoNum type="arabicPeriod"/>
            </a:pPr>
            <a:r>
              <a:rPr lang="en-US" sz="2400" dirty="0" smtClean="0"/>
              <a:t>It’s </a:t>
            </a:r>
            <a:r>
              <a:rPr lang="en-US" sz="2400" dirty="0"/>
              <a:t>normal for "table rules" to exist from table to table. </a:t>
            </a:r>
            <a:r>
              <a:rPr lang="en-US" sz="2400" dirty="0" smtClean="0"/>
              <a:t>Make any rule you like, </a:t>
            </a:r>
            <a:r>
              <a:rPr lang="en-US" sz="2400" dirty="0"/>
              <a:t>so long as: </a:t>
            </a:r>
          </a:p>
          <a:p>
            <a:pPr marL="662940" lvl="1" indent="-457200">
              <a:buFont typeface="+mj-lt"/>
              <a:buAutoNum type="alphaLcPeriod"/>
            </a:pPr>
            <a:r>
              <a:rPr lang="en-US" sz="2200" dirty="0" smtClean="0"/>
              <a:t>You </a:t>
            </a:r>
            <a:r>
              <a:rPr lang="en-US" sz="2200" dirty="0"/>
              <a:t>all agree. </a:t>
            </a:r>
          </a:p>
          <a:p>
            <a:pPr marL="662940" lvl="1" indent="-457200">
              <a:buFont typeface="+mj-lt"/>
              <a:buAutoNum type="alphaLcPeriod"/>
            </a:pPr>
            <a:r>
              <a:rPr lang="en-US" sz="2200" dirty="0" smtClean="0"/>
              <a:t>You are prepared to </a:t>
            </a:r>
            <a:r>
              <a:rPr lang="en-US" sz="2200" dirty="0"/>
              <a:t>work out solutions </a:t>
            </a:r>
            <a:r>
              <a:rPr lang="en-US" sz="2200" dirty="0" smtClean="0"/>
              <a:t>when </a:t>
            </a:r>
            <a:r>
              <a:rPr lang="en-US" sz="2200" dirty="0"/>
              <a:t>problems </a:t>
            </a:r>
            <a:r>
              <a:rPr lang="en-US" sz="2200" dirty="0" smtClean="0"/>
              <a:t>arise.</a:t>
            </a:r>
            <a:endParaRPr lang="en-US" sz="2200" dirty="0"/>
          </a:p>
          <a:p>
            <a:pPr marL="662940" lvl="1" indent="-457200">
              <a:buFont typeface="+mj-lt"/>
              <a:buAutoNum type="alphaLcPeriod"/>
            </a:pPr>
            <a:r>
              <a:rPr lang="en-US" sz="2200" dirty="0" smtClean="0"/>
              <a:t>You </a:t>
            </a:r>
            <a:r>
              <a:rPr lang="en-US" sz="2200" dirty="0"/>
              <a:t>are prepared to drop your special </a:t>
            </a:r>
            <a:r>
              <a:rPr lang="en-US" sz="2200" dirty="0" smtClean="0"/>
              <a:t>rule at </a:t>
            </a:r>
            <a:r>
              <a:rPr lang="en-US" sz="2200" dirty="0"/>
              <a:t>other tables. </a:t>
            </a:r>
          </a:p>
          <a:p>
            <a:pPr marL="491490" indent="-457200">
              <a:buFont typeface="+mj-lt"/>
              <a:buAutoNum type="arabicPeriod"/>
            </a:pPr>
            <a:r>
              <a:rPr lang="en-US" sz="2400" dirty="0" smtClean="0"/>
              <a:t>Know that it’s </a:t>
            </a:r>
            <a:r>
              <a:rPr lang="en-US" sz="2400" dirty="0"/>
              <a:t>reasonable for any player at your table to assume that the official rules apply.</a:t>
            </a:r>
          </a:p>
          <a:p>
            <a:pPr marL="491490" indent="-457200">
              <a:buFont typeface="+mj-lt"/>
              <a:buAutoNum type="arabicPeriod"/>
            </a:pPr>
            <a:r>
              <a:rPr lang="en-US" sz="2400" dirty="0" smtClean="0"/>
              <a:t>At </a:t>
            </a:r>
            <a:r>
              <a:rPr lang="en-US" sz="2400" dirty="0"/>
              <a:t>your table, tell newcomers what the table rules are. Those folks will have to adapt. Be nice about it. </a:t>
            </a:r>
          </a:p>
          <a:p>
            <a:pPr marL="491490" indent="-457200">
              <a:buFont typeface="+mj-lt"/>
              <a:buAutoNum type="arabicPeriod"/>
            </a:pPr>
            <a:r>
              <a:rPr lang="en-US" sz="2400" dirty="0" smtClean="0"/>
              <a:t>At </a:t>
            </a:r>
            <a:r>
              <a:rPr lang="en-US" sz="2400" dirty="0"/>
              <a:t>someone else's table, </a:t>
            </a:r>
            <a:r>
              <a:rPr lang="en-US" sz="2400" dirty="0" smtClean="0"/>
              <a:t>ask </a:t>
            </a:r>
            <a:r>
              <a:rPr lang="en-US" sz="2400" dirty="0"/>
              <a:t>what the table rules are. You will have to adapt. Be gracious about it. </a:t>
            </a:r>
            <a:endParaRPr lang="en-US" sz="2400" dirty="0" smtClean="0"/>
          </a:p>
          <a:p>
            <a:pPr marL="491490" indent="-457200">
              <a:buFont typeface="+mj-lt"/>
              <a:buAutoNum type="arabicPeriod"/>
            </a:pPr>
            <a:r>
              <a:rPr lang="en-US" sz="2400" dirty="0" smtClean="0"/>
              <a:t>Don’t ask what’s the “official” way to use a table rule. That’s an oxymoron!</a:t>
            </a:r>
            <a:endParaRPr lang="en-US" sz="2400" dirty="0"/>
          </a:p>
          <a:p>
            <a:pPr marL="491490" indent="-457200">
              <a:buFont typeface="+mj-lt"/>
              <a:buAutoNum type="arabicPeriod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1574" y="356765"/>
            <a:ext cx="5429250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55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778" y="307498"/>
            <a:ext cx="7536112" cy="752559"/>
          </a:xfrm>
        </p:spPr>
        <p:txBody>
          <a:bodyPr>
            <a:normAutofit/>
          </a:bodyPr>
          <a:lstStyle/>
          <a:p>
            <a:r>
              <a:rPr lang="en-US" dirty="0" smtClean="0"/>
              <a:t>When something happens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7778" y="1060057"/>
            <a:ext cx="7404653" cy="4038600"/>
          </a:xfrm>
        </p:spPr>
        <p:txBody>
          <a:bodyPr/>
          <a:lstStyle/>
          <a:p>
            <a:r>
              <a:rPr lang="en-US" dirty="0" smtClean="0"/>
              <a:t>Have the official rulebook at hand</a:t>
            </a:r>
          </a:p>
          <a:p>
            <a:pPr lvl="1"/>
            <a:r>
              <a:rPr lang="en-US" dirty="0" smtClean="0"/>
              <a:t>It’s unfortunately not complete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(rumor: it’s being revised, maybe)</a:t>
            </a:r>
          </a:p>
          <a:p>
            <a:pPr lvl="1"/>
            <a:r>
              <a:rPr lang="en-US" dirty="0" smtClean="0"/>
              <a:t>Many rulings can be found in yearly newsletters (not in rulebook)</a:t>
            </a:r>
          </a:p>
          <a:p>
            <a:r>
              <a:rPr lang="en-US" dirty="0" smtClean="0"/>
              <a:t>I compiled all those rulings in my book</a:t>
            </a:r>
          </a:p>
          <a:p>
            <a:r>
              <a:rPr lang="en-US" dirty="0" smtClean="0"/>
              <a:t>Got iPad? You can check FAQ 19 at Sloperama.com/mahjongg/</a:t>
            </a:r>
          </a:p>
          <a:p>
            <a:r>
              <a:rPr lang="en-US" dirty="0" smtClean="0"/>
              <a:t>No time for all that? Not sure what the real rule is?</a:t>
            </a:r>
          </a:p>
          <a:p>
            <a:pPr lvl="1"/>
            <a:r>
              <a:rPr lang="en-US" dirty="0"/>
              <a:t>Seek the smallest unfairness to the smallest number of players.</a:t>
            </a:r>
          </a:p>
          <a:p>
            <a:pPr lvl="1"/>
            <a:r>
              <a:rPr lang="en-US" dirty="0"/>
              <a:t>Determine who made the error.</a:t>
            </a:r>
          </a:p>
          <a:p>
            <a:pPr lvl="1"/>
            <a:r>
              <a:rPr lang="en-US" dirty="0"/>
              <a:t>The player who made the error is the one who should suffer its consequences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2006" y="4421382"/>
            <a:ext cx="1273558" cy="21099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2088" y="4421382"/>
            <a:ext cx="1351371" cy="2109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2041" y="4421382"/>
            <a:ext cx="2109924" cy="210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54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509" y="428878"/>
            <a:ext cx="8456177" cy="5667123"/>
          </a:xfrm>
        </p:spPr>
        <p:txBody>
          <a:bodyPr/>
          <a:lstStyle/>
          <a:p>
            <a:pPr marL="34290" indent="0">
              <a:buNone/>
            </a:pPr>
            <a:r>
              <a:rPr lang="en-US" sz="2400" b="1" dirty="0" smtClean="0"/>
              <a:t>The Internet is your friend</a:t>
            </a:r>
          </a:p>
          <a:p>
            <a:r>
              <a:rPr lang="en-US" sz="2300" dirty="0"/>
              <a:t>These slides are at </a:t>
            </a:r>
            <a:r>
              <a:rPr lang="en-US" sz="2300" u="sng" dirty="0" smtClean="0">
                <a:solidFill>
                  <a:srgbClr val="0000CC"/>
                </a:solidFill>
              </a:rPr>
              <a:t>Sloperama.com/</a:t>
            </a:r>
            <a:r>
              <a:rPr lang="en-US" sz="2300" u="sng" dirty="0" err="1" smtClean="0">
                <a:solidFill>
                  <a:srgbClr val="0000CC"/>
                </a:solidFill>
              </a:rPr>
              <a:t>downlode</a:t>
            </a:r>
            <a:r>
              <a:rPr lang="en-US" sz="2300" u="sng" dirty="0" smtClean="0">
                <a:solidFill>
                  <a:srgbClr val="0000CC"/>
                </a:solidFill>
              </a:rPr>
              <a:t>/</a:t>
            </a:r>
            <a:endParaRPr lang="en-US" sz="2300" dirty="0" smtClean="0">
              <a:solidFill>
                <a:srgbClr val="0000CC"/>
              </a:solidFill>
            </a:endParaRPr>
          </a:p>
          <a:p>
            <a:r>
              <a:rPr lang="en-US" sz="2300" dirty="0" smtClean="0"/>
              <a:t>Frequently Asked Questions (FAQs) at </a:t>
            </a:r>
            <a:r>
              <a:rPr lang="en-US" sz="2300" u="sng" dirty="0" smtClean="0">
                <a:solidFill>
                  <a:srgbClr val="0000CC"/>
                </a:solidFill>
              </a:rPr>
              <a:t>Sloperama.com/mahjongg/</a:t>
            </a:r>
          </a:p>
          <a:p>
            <a:r>
              <a:rPr lang="en-US" sz="2300" dirty="0" smtClean="0"/>
              <a:t>Q&amp;A Bulletin Board at </a:t>
            </a:r>
            <a:r>
              <a:rPr lang="en-US" sz="2300" u="sng" dirty="0" smtClean="0">
                <a:solidFill>
                  <a:srgbClr val="0000CC"/>
                </a:solidFill>
              </a:rPr>
              <a:t>Sloperama.com/mahjongg/</a:t>
            </a:r>
          </a:p>
          <a:p>
            <a:r>
              <a:rPr lang="en-US" sz="2300" dirty="0" smtClean="0"/>
              <a:t>“Weekly” [sic] strategy column at </a:t>
            </a:r>
            <a:r>
              <a:rPr lang="en-US" sz="2300" u="sng" dirty="0" smtClean="0">
                <a:solidFill>
                  <a:srgbClr val="0000CC"/>
                </a:solidFill>
              </a:rPr>
              <a:t>Sloperama.com/mahjongg/</a:t>
            </a:r>
            <a:endParaRPr lang="en-US" sz="2300" dirty="0" smtClean="0">
              <a:solidFill>
                <a:srgbClr val="0000CC"/>
              </a:solidFill>
            </a:endParaRPr>
          </a:p>
          <a:p>
            <a:r>
              <a:rPr lang="en-US" sz="2300" dirty="0" smtClean="0"/>
              <a:t>Errata </a:t>
            </a:r>
            <a:r>
              <a:rPr lang="en-US" sz="2300" dirty="0"/>
              <a:t>for my book at </a:t>
            </a:r>
            <a:r>
              <a:rPr lang="en-US" sz="2300" u="sng" dirty="0">
                <a:solidFill>
                  <a:srgbClr val="0000CC"/>
                </a:solidFill>
              </a:rPr>
              <a:t>Sloperama.com/mahjongg</a:t>
            </a:r>
            <a:r>
              <a:rPr lang="en-US" sz="2300" u="sng" dirty="0" smtClean="0">
                <a:solidFill>
                  <a:srgbClr val="0000CC"/>
                </a:solidFill>
              </a:rPr>
              <a:t>/</a:t>
            </a:r>
            <a:endParaRPr lang="en-US" sz="2300" dirty="0">
              <a:solidFill>
                <a:srgbClr val="0000CC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93" y="4365748"/>
            <a:ext cx="2531970" cy="24922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5172" y="3350102"/>
            <a:ext cx="4827514" cy="331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65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857250" y="386365"/>
            <a:ext cx="7406640" cy="1484291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 smtClean="0">
                <a:solidFill>
                  <a:srgbClr val="3333CC"/>
                </a:solidFill>
              </a:rPr>
              <a:t>Today Mah-Jongg is played</a:t>
            </a:r>
            <a:r>
              <a:rPr lang="en-US" altLang="en-US" dirty="0">
                <a:solidFill>
                  <a:srgbClr val="3333CC"/>
                </a:solidFill>
              </a:rPr>
              <a:t> </a:t>
            </a:r>
            <a:r>
              <a:rPr lang="en-US" altLang="en-US" dirty="0" smtClean="0">
                <a:solidFill>
                  <a:srgbClr val="3333CC"/>
                </a:solidFill>
              </a:rPr>
              <a:t>in many countries in many ways</a:t>
            </a:r>
          </a:p>
        </p:txBody>
      </p:sp>
      <p:graphicFrame>
        <p:nvGraphicFramePr>
          <p:cNvPr id="17410" name="Object 6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1330075"/>
              </p:ext>
            </p:extLst>
          </p:nvPr>
        </p:nvGraphicFramePr>
        <p:xfrm>
          <a:off x="381000" y="1870075"/>
          <a:ext cx="8305800" cy="417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6" name="Bitmap Image" r:id="rId3" imgW="4667902" imgH="2343477" progId="Paint.Picture">
                  <p:embed/>
                </p:oleObj>
              </mc:Choice>
              <mc:Fallback>
                <p:oleObj name="Bitmap Image" r:id="rId3" imgW="4667902" imgH="2343477" progId="Paint.Picture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870075"/>
                        <a:ext cx="8305800" cy="4170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969AEE5-1716-4966-A312-F10C2BC59A02}" type="slidenum">
              <a:rPr lang="en-US" altLang="en-US"/>
              <a:pPr eaLnBrk="1" hangingPunct="1"/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873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3333CC"/>
                </a:solidFill>
              </a:rPr>
              <a:t>The Mah-Jongg Family Tree</a:t>
            </a:r>
          </a:p>
        </p:txBody>
      </p:sp>
      <p:graphicFrame>
        <p:nvGraphicFramePr>
          <p:cNvPr id="16386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1406525" y="1168400"/>
          <a:ext cx="6102350" cy="530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0" name="Bitmap Image" r:id="rId3" imgW="6020640" imgH="5238095" progId="Paint.Picture">
                  <p:embed/>
                </p:oleObj>
              </mc:Choice>
              <mc:Fallback>
                <p:oleObj name="Bitmap Image" r:id="rId3" imgW="6020640" imgH="5238095" progId="Paint.Picture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6525" y="1168400"/>
                        <a:ext cx="6102350" cy="530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83E3D27-DF78-4E66-B1B0-AADF6DE79CC1}" type="slidenum">
              <a:rPr lang="en-US" altLang="en-US"/>
              <a:pPr eaLnBrk="1" hangingPunct="1"/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89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I’ve played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USA</a:t>
            </a:r>
          </a:p>
          <a:p>
            <a:r>
              <a:rPr lang="en-US" sz="2800" dirty="0" smtClean="0"/>
              <a:t>ATLANTIC OCEAN</a:t>
            </a:r>
          </a:p>
          <a:p>
            <a:r>
              <a:rPr lang="en-US" sz="2800" dirty="0" smtClean="0"/>
              <a:t>JAPAN</a:t>
            </a:r>
          </a:p>
          <a:p>
            <a:r>
              <a:rPr lang="en-US" sz="2800" dirty="0" smtClean="0"/>
              <a:t>NETHERLANDS</a:t>
            </a:r>
          </a:p>
          <a:p>
            <a:r>
              <a:rPr lang="en-US" sz="2800" dirty="0" smtClean="0"/>
              <a:t>DENMARK</a:t>
            </a:r>
          </a:p>
          <a:p>
            <a:r>
              <a:rPr lang="en-US" sz="2800" dirty="0" smtClean="0"/>
              <a:t>INDIA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34290" indent="0">
              <a:buNone/>
            </a:pPr>
            <a:r>
              <a:rPr lang="en-US" sz="2800" dirty="0" smtClean="0"/>
              <a:t>CHINA:</a:t>
            </a:r>
            <a:endParaRPr lang="en-US" sz="2800" dirty="0"/>
          </a:p>
          <a:p>
            <a:pPr lvl="1"/>
            <a:r>
              <a:rPr lang="en-US" sz="2800" dirty="0" smtClean="0"/>
              <a:t>HONG KONG</a:t>
            </a:r>
          </a:p>
          <a:p>
            <a:pPr lvl="1"/>
            <a:r>
              <a:rPr lang="en-US" sz="2800" dirty="0"/>
              <a:t>HAINAN</a:t>
            </a:r>
          </a:p>
          <a:p>
            <a:pPr lvl="1"/>
            <a:r>
              <a:rPr lang="en-US" sz="2800" dirty="0"/>
              <a:t>TIANJIN</a:t>
            </a:r>
          </a:p>
          <a:p>
            <a:pPr lvl="1"/>
            <a:r>
              <a:rPr lang="en-US" sz="2800" dirty="0"/>
              <a:t>BEIJING</a:t>
            </a:r>
          </a:p>
          <a:p>
            <a:pPr lvl="1"/>
            <a:r>
              <a:rPr lang="en-US" sz="2800" dirty="0" smtClean="0"/>
              <a:t>CHENGDU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9842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6600CC"/>
                </a:solidFill>
              </a:rPr>
              <a:t>Jokers</a:t>
            </a:r>
          </a:p>
        </p:txBody>
      </p:sp>
      <p:graphicFrame>
        <p:nvGraphicFramePr>
          <p:cNvPr id="12290" name="Object 10"/>
          <p:cNvGraphicFramePr>
            <a:graphicFrameLocks noGrp="1" noChangeAspect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209556587"/>
              </p:ext>
            </p:extLst>
          </p:nvPr>
        </p:nvGraphicFramePr>
        <p:xfrm>
          <a:off x="694243" y="1600200"/>
          <a:ext cx="3246578" cy="4178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4" name="Bitmap Image" r:id="rId3" imgW="3552381" imgH="4571429" progId="Paint.Picture">
                  <p:embed/>
                </p:oleObj>
              </mc:Choice>
              <mc:Fallback>
                <p:oleObj name="Bitmap Image" r:id="rId3" imgW="3552381" imgH="4571429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243" y="1600200"/>
                        <a:ext cx="3246578" cy="41780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3" name="Rectangle 5"/>
          <p:cNvSpPr>
            <a:spLocks noGrp="1" noChangeArrowheads="1"/>
          </p:cNvSpPr>
          <p:nvPr>
            <p:ph type="body" sz="half" idx="3"/>
          </p:nvPr>
        </p:nvSpPr>
        <p:spPr>
          <a:xfrm>
            <a:off x="4442527" y="1600200"/>
            <a:ext cx="4244273" cy="4525963"/>
          </a:xfrm>
        </p:spPr>
        <p:txBody>
          <a:bodyPr/>
          <a:lstStyle/>
          <a:p>
            <a:pPr eaLnBrk="1" hangingPunct="1"/>
            <a:r>
              <a:rPr lang="en-US" altLang="en-US" sz="2800" dirty="0" smtClean="0"/>
              <a:t>American-style jokers</a:t>
            </a:r>
          </a:p>
          <a:p>
            <a:pPr eaLnBrk="1" hangingPunct="1"/>
            <a:endParaRPr lang="en-US" altLang="en-US" sz="2800" dirty="0" smtClean="0"/>
          </a:p>
          <a:p>
            <a:pPr eaLnBrk="1" hangingPunct="1"/>
            <a:r>
              <a:rPr lang="en-US" altLang="en-US" sz="2800" dirty="0" smtClean="0"/>
              <a:t>Chinese-style jokers (“100 uses”)</a:t>
            </a:r>
          </a:p>
          <a:p>
            <a:pPr eaLnBrk="1" hangingPunct="1"/>
            <a:endParaRPr lang="en-US" altLang="en-US" sz="2800" dirty="0" smtClean="0"/>
          </a:p>
          <a:p>
            <a:pPr eaLnBrk="1" hangingPunct="1"/>
            <a:r>
              <a:rPr lang="en-US" altLang="en-US" sz="2800" dirty="0" smtClean="0"/>
              <a:t>Vietnamese-style jokers. </a:t>
            </a:r>
          </a:p>
          <a:p>
            <a:pPr lvl="1" eaLnBrk="1" hangingPunct="1"/>
            <a:r>
              <a:rPr lang="en-US" altLang="en-US" sz="2400" dirty="0" smtClean="0"/>
              <a:t>Red: Emperor, </a:t>
            </a:r>
            <a:r>
              <a:rPr lang="en-US" altLang="en-US" sz="2400" dirty="0" err="1" smtClean="0"/>
              <a:t>Bams</a:t>
            </a:r>
            <a:r>
              <a:rPr lang="en-US" altLang="en-US" sz="2400" dirty="0" smtClean="0"/>
              <a:t> Joker, </a:t>
            </a:r>
            <a:r>
              <a:rPr lang="en-US" altLang="en-US" sz="2400" dirty="0" err="1" smtClean="0"/>
              <a:t>Craks</a:t>
            </a:r>
            <a:r>
              <a:rPr lang="en-US" altLang="en-US" sz="2400" dirty="0" smtClean="0"/>
              <a:t> Joker, Dots Joker. </a:t>
            </a:r>
          </a:p>
          <a:p>
            <a:pPr lvl="1" eaLnBrk="1" hangingPunct="1"/>
            <a:r>
              <a:rPr lang="en-US" altLang="en-US" sz="2400" dirty="0" smtClean="0"/>
              <a:t>Blue: Winds Joker, Dragons Joker, Big Flower, General.</a:t>
            </a:r>
          </a:p>
        </p:txBody>
      </p:sp>
      <p:sp>
        <p:nvSpPr>
          <p:cNvPr id="12291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EC890AB-2B3F-4F46-9ABD-2A65762F627B}" type="slidenum">
              <a:rPr lang="en-US" altLang="en-US"/>
              <a:pPr eaLnBrk="1" hangingPunct="1"/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804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Japanese </a:t>
            </a:r>
            <a:r>
              <a:rPr lang="en-US" i="1" dirty="0" err="1" smtClean="0"/>
              <a:t>riichi</a:t>
            </a:r>
            <a:r>
              <a:rPr lang="en-US" i="1" dirty="0" smtClean="0"/>
              <a:t>/</a:t>
            </a:r>
            <a:r>
              <a:rPr lang="en-US" i="1" dirty="0" err="1" smtClean="0"/>
              <a:t>dora</a:t>
            </a:r>
            <a:r>
              <a:rPr lang="en-US" i="1" dirty="0" smtClean="0"/>
              <a:t> </a:t>
            </a:r>
            <a:r>
              <a:rPr lang="en-US" i="1" dirty="0" err="1" smtClean="0"/>
              <a:t>majan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73917" y="1965960"/>
            <a:ext cx="4426961" cy="4318930"/>
          </a:xfrm>
        </p:spPr>
        <p:txBody>
          <a:bodyPr/>
          <a:lstStyle/>
          <a:p>
            <a:r>
              <a:rPr lang="en-US" dirty="0" smtClean="0"/>
              <a:t>Does not use flowers</a:t>
            </a:r>
          </a:p>
          <a:p>
            <a:r>
              <a:rPr lang="en-US" dirty="0" smtClean="0"/>
              <a:t>No jokers, but red fives</a:t>
            </a:r>
          </a:p>
          <a:p>
            <a:r>
              <a:rPr lang="en-US" dirty="0" smtClean="0"/>
              <a:t>High-stakes gambling game</a:t>
            </a:r>
          </a:p>
          <a:p>
            <a:r>
              <a:rPr lang="en-US" dirty="0" smtClean="0"/>
              <a:t>Lots of things double the score</a:t>
            </a:r>
          </a:p>
          <a:p>
            <a:r>
              <a:rPr lang="en-US" dirty="0" smtClean="0"/>
              <a:t>I learned it from video games and from Little Tokyo gamblers</a:t>
            </a:r>
          </a:p>
          <a:p>
            <a:r>
              <a:rPr lang="en-US" dirty="0" smtClean="0"/>
              <a:t>Just 2 weeks ago: first World </a:t>
            </a:r>
            <a:r>
              <a:rPr lang="en-US" dirty="0" err="1" smtClean="0"/>
              <a:t>Riichi</a:t>
            </a:r>
            <a:r>
              <a:rPr lang="en-US" dirty="0" smtClean="0"/>
              <a:t> Championship was held in Las Vegas</a:t>
            </a:r>
          </a:p>
          <a:p>
            <a:r>
              <a:rPr lang="en-US" dirty="0" smtClean="0"/>
              <a:t>224 competitors from Japan, America, Europe</a:t>
            </a:r>
          </a:p>
          <a:p>
            <a:r>
              <a:rPr lang="en-US" dirty="0" smtClean="0"/>
              <a:t>Of course a Japanese man took the prize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2801" y="2459866"/>
            <a:ext cx="3604676" cy="318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72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42940"/>
          </a:xfrm>
          <a:prstGeom prst="rect">
            <a:avLst/>
          </a:prstGeom>
        </p:spPr>
      </p:pic>
      <p:pic>
        <p:nvPicPr>
          <p:cNvPr id="4098" name="Picture 2" descr="Image result for hogwash me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65" y="2768957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6214" y="206062"/>
            <a:ext cx="7972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Two thousand six hundred years ago...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55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913" y="321972"/>
            <a:ext cx="4507605" cy="1643988"/>
          </a:xfrm>
        </p:spPr>
        <p:txBody>
          <a:bodyPr/>
          <a:lstStyle/>
          <a:p>
            <a:r>
              <a:rPr lang="en-US" dirty="0" smtClean="0"/>
              <a:t>Mah-Jongg and Rummy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913" y="1867437"/>
            <a:ext cx="3953815" cy="4228563"/>
          </a:xfrm>
        </p:spPr>
        <p:txBody>
          <a:bodyPr/>
          <a:lstStyle/>
          <a:p>
            <a:r>
              <a:rPr lang="en-US" dirty="0" smtClean="0"/>
              <a:t>Similar gameplay</a:t>
            </a:r>
          </a:p>
          <a:p>
            <a:pPr lvl="1"/>
            <a:r>
              <a:rPr lang="en-US" dirty="0" smtClean="0"/>
              <a:t>Draw and discard in turn</a:t>
            </a:r>
          </a:p>
          <a:p>
            <a:pPr lvl="1"/>
            <a:r>
              <a:rPr lang="en-US" dirty="0" smtClean="0"/>
              <a:t>Form sets</a:t>
            </a:r>
          </a:p>
          <a:p>
            <a:pPr lvl="1"/>
            <a:r>
              <a:rPr lang="en-US" dirty="0" smtClean="0"/>
              <a:t>First complete hand wins</a:t>
            </a:r>
          </a:p>
          <a:p>
            <a:r>
              <a:rPr lang="en-US" dirty="0" smtClean="0"/>
              <a:t>Rummy originated in the mid-19</a:t>
            </a:r>
            <a:r>
              <a:rPr lang="en-US" baseline="30000" dirty="0" smtClean="0"/>
              <a:t>th</a:t>
            </a:r>
            <a:r>
              <a:rPr lang="en-US" dirty="0" smtClean="0"/>
              <a:t> century in the Philippines or Mexico (nobody knows for sure)</a:t>
            </a:r>
          </a:p>
          <a:p>
            <a:r>
              <a:rPr lang="en-US" dirty="0" smtClean="0"/>
              <a:t>Mah-jongg originated in 1864 in Ningbo</a:t>
            </a:r>
          </a:p>
          <a:p>
            <a:r>
              <a:rPr lang="en-US" dirty="0" smtClean="0"/>
              <a:t>Nobody knows which game inspired the other, but card game historians are reasonably certain that’s what happened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9884" y="3837903"/>
            <a:ext cx="3471638" cy="25171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9884" y="864524"/>
            <a:ext cx="3471638" cy="277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22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640" y="437882"/>
            <a:ext cx="3026536" cy="1528078"/>
          </a:xfrm>
        </p:spPr>
        <p:txBody>
          <a:bodyPr/>
          <a:lstStyle/>
          <a:p>
            <a:r>
              <a:rPr lang="en-US" dirty="0" smtClean="0"/>
              <a:t>What Chen </a:t>
            </a:r>
            <a:r>
              <a:rPr lang="en-US" dirty="0" err="1" smtClean="0"/>
              <a:t>Yumen</a:t>
            </a:r>
            <a:r>
              <a:rPr lang="en-US" dirty="0" smtClean="0"/>
              <a:t> did: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639" y="1965960"/>
            <a:ext cx="3863662" cy="4130040"/>
          </a:xfrm>
        </p:spPr>
        <p:txBody>
          <a:bodyPr/>
          <a:lstStyle/>
          <a:p>
            <a:pPr marL="34290" indent="0">
              <a:buNone/>
            </a:pPr>
            <a:r>
              <a:rPr lang="en-US" dirty="0" smtClean="0"/>
              <a:t>He combined:</a:t>
            </a:r>
          </a:p>
          <a:p>
            <a:r>
              <a:rPr lang="en-US" dirty="0" smtClean="0"/>
              <a:t>the suits of </a:t>
            </a:r>
            <a:r>
              <a:rPr lang="en-US" dirty="0" err="1" smtClean="0"/>
              <a:t>Madiao</a:t>
            </a:r>
            <a:r>
              <a:rPr lang="en-US" dirty="0" smtClean="0"/>
              <a:t> (a money-suited card game)</a:t>
            </a:r>
          </a:p>
          <a:p>
            <a:r>
              <a:rPr lang="en-US" dirty="0" smtClean="0"/>
              <a:t>with the thick shape of dominoes</a:t>
            </a:r>
          </a:p>
          <a:p>
            <a:pPr marL="34290" indent="0">
              <a:buNone/>
            </a:pPr>
            <a:r>
              <a:rPr lang="en-US" dirty="0" smtClean="0"/>
              <a:t>And he changed the gameplay of </a:t>
            </a:r>
            <a:r>
              <a:rPr lang="en-US" dirty="0" err="1" smtClean="0"/>
              <a:t>Madiao</a:t>
            </a:r>
            <a:r>
              <a:rPr lang="en-US" dirty="0" smtClean="0"/>
              <a:t> from trick-taking to set-forming</a:t>
            </a:r>
            <a:endParaRPr lang="en-US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3944" y="4552838"/>
            <a:ext cx="3657600" cy="1816100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7327" y="1027485"/>
            <a:ext cx="4010585" cy="490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23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640" y="437882"/>
            <a:ext cx="3026536" cy="1528078"/>
          </a:xfrm>
        </p:spPr>
        <p:txBody>
          <a:bodyPr/>
          <a:lstStyle/>
          <a:p>
            <a:r>
              <a:rPr lang="en-US" dirty="0" smtClean="0"/>
              <a:t>Money Suits Evolution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639" y="1965960"/>
            <a:ext cx="3624782" cy="4130040"/>
          </a:xfrm>
        </p:spPr>
        <p:txBody>
          <a:bodyPr/>
          <a:lstStyle/>
          <a:p>
            <a:pPr marL="34290" indent="0">
              <a:buNone/>
            </a:pPr>
            <a:r>
              <a:rPr lang="en-US" dirty="0" smtClean="0"/>
              <a:t>Marco Polo brought </a:t>
            </a:r>
            <a:r>
              <a:rPr lang="en-US" dirty="0" err="1" smtClean="0"/>
              <a:t>Madiao</a:t>
            </a:r>
            <a:r>
              <a:rPr lang="en-US" dirty="0" smtClean="0"/>
              <a:t> cards west to Persia and Europe</a:t>
            </a:r>
          </a:p>
          <a:p>
            <a:pPr marL="34290" indent="0">
              <a:buNone/>
            </a:pPr>
            <a:endParaRPr lang="en-US" dirty="0" smtClean="0"/>
          </a:p>
          <a:p>
            <a:pPr marL="34290" indent="0">
              <a:buNone/>
            </a:pPr>
            <a:r>
              <a:rPr lang="en-US" dirty="0"/>
              <a:t>Coins, strings of coins, and myriads of coins  evolved into </a:t>
            </a:r>
            <a:r>
              <a:rPr lang="en-US" dirty="0" smtClean="0"/>
              <a:t>pentacles</a:t>
            </a:r>
            <a:r>
              <a:rPr lang="en-US" dirty="0"/>
              <a:t>, </a:t>
            </a:r>
            <a:r>
              <a:rPr lang="en-US" dirty="0" smtClean="0"/>
              <a:t>wands</a:t>
            </a:r>
            <a:r>
              <a:rPr lang="en-US" dirty="0"/>
              <a:t>, cups, and swords (Tarot cards)</a:t>
            </a:r>
          </a:p>
          <a:p>
            <a:pPr marL="34290" indent="0">
              <a:buNone/>
            </a:pPr>
            <a:endParaRPr lang="en-US" dirty="0"/>
          </a:p>
          <a:p>
            <a:pPr marL="34290" indent="0">
              <a:buNone/>
            </a:pPr>
            <a:r>
              <a:rPr lang="en-US" dirty="0"/>
              <a:t>P</a:t>
            </a:r>
            <a:r>
              <a:rPr lang="en-US" dirty="0" smtClean="0"/>
              <a:t>entacles</a:t>
            </a:r>
            <a:r>
              <a:rPr lang="en-US" dirty="0"/>
              <a:t>, </a:t>
            </a:r>
            <a:r>
              <a:rPr lang="en-US" dirty="0" smtClean="0"/>
              <a:t>wands</a:t>
            </a:r>
            <a:r>
              <a:rPr lang="en-US" dirty="0"/>
              <a:t>, cups, and swords evolved into diamonds, clubs, hearts, and spades (playing cards)</a:t>
            </a:r>
          </a:p>
          <a:p>
            <a:pPr marL="34290" indent="0">
              <a:buNone/>
            </a:pPr>
            <a:endParaRPr lang="en-US" dirty="0" smtClean="0"/>
          </a:p>
          <a:p>
            <a:pPr marL="34290" indent="0">
              <a:buNone/>
            </a:pPr>
            <a:endParaRPr lang="en-US" dirty="0"/>
          </a:p>
          <a:p>
            <a:pPr marL="3429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7327" y="1027485"/>
            <a:ext cx="4010585" cy="49060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8421" y="1008370"/>
            <a:ext cx="4785122" cy="24978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8958" y="3506204"/>
            <a:ext cx="4824585" cy="249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7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640" y="437882"/>
            <a:ext cx="3026536" cy="1528078"/>
          </a:xfrm>
        </p:spPr>
        <p:txBody>
          <a:bodyPr/>
          <a:lstStyle/>
          <a:p>
            <a:r>
              <a:rPr lang="en-US" dirty="0" smtClean="0"/>
              <a:t>Money Suits Evolution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639" y="1965960"/>
            <a:ext cx="3624782" cy="4130040"/>
          </a:xfrm>
        </p:spPr>
        <p:txBody>
          <a:bodyPr/>
          <a:lstStyle/>
          <a:p>
            <a:pPr marL="34290" indent="0">
              <a:buNone/>
            </a:pPr>
            <a:r>
              <a:rPr lang="en-US" dirty="0" smtClean="0"/>
              <a:t>Chen </a:t>
            </a:r>
            <a:r>
              <a:rPr lang="en-US" dirty="0" err="1" smtClean="0"/>
              <a:t>Yumen</a:t>
            </a:r>
            <a:r>
              <a:rPr lang="en-US" dirty="0" smtClean="0"/>
              <a:t> changed </a:t>
            </a:r>
            <a:r>
              <a:rPr lang="en-US" dirty="0" err="1" smtClean="0"/>
              <a:t>Madiao’s</a:t>
            </a:r>
            <a:r>
              <a:rPr lang="en-US" dirty="0" smtClean="0"/>
              <a:t> complex images of coins, strings of coins, and myriads of coins into...</a:t>
            </a:r>
          </a:p>
          <a:p>
            <a:pPr marL="34290" indent="0">
              <a:buNone/>
            </a:pPr>
            <a:r>
              <a:rPr lang="en-US" dirty="0" smtClean="0"/>
              <a:t>...the simple images we call dots, </a:t>
            </a:r>
            <a:r>
              <a:rPr lang="en-US" dirty="0" err="1" smtClean="0"/>
              <a:t>bams</a:t>
            </a:r>
            <a:r>
              <a:rPr lang="en-US" dirty="0" smtClean="0"/>
              <a:t>, and </a:t>
            </a:r>
            <a:r>
              <a:rPr lang="en-US" dirty="0" err="1" smtClean="0"/>
              <a:t>craks</a:t>
            </a:r>
            <a:endParaRPr lang="en-US" dirty="0" smtClean="0"/>
          </a:p>
          <a:p>
            <a:pPr marL="34290" indent="0">
              <a:buNone/>
            </a:pPr>
            <a:endParaRPr lang="en-US" dirty="0" smtClean="0"/>
          </a:p>
          <a:p>
            <a:pPr marL="34290" indent="0">
              <a:buNone/>
            </a:pPr>
            <a:endParaRPr lang="en-US" dirty="0" smtClean="0"/>
          </a:p>
          <a:p>
            <a:pPr marL="34290" indent="0">
              <a:buNone/>
            </a:pPr>
            <a:endParaRPr lang="en-US" dirty="0"/>
          </a:p>
          <a:p>
            <a:pPr marL="3429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7327" y="1027485"/>
            <a:ext cx="4010585" cy="49060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566" y="4114497"/>
            <a:ext cx="4123809" cy="18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9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ACC63D00-1EE0-4159-BF5A-6FF02000B7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1441</TotalTime>
  <Words>2431</Words>
  <Application>Microsoft Office PowerPoint</Application>
  <PresentationFormat>On-screen Show (4:3)</PresentationFormat>
  <Paragraphs>383</Paragraphs>
  <Slides>47</Slides>
  <Notes>0</Notes>
  <HiddenSlides>0</HiddenSlides>
  <MMClips>4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2" baseType="lpstr">
      <vt:lpstr>Arial</vt:lpstr>
      <vt:lpstr>Corbel</vt:lpstr>
      <vt:lpstr>Wingdings</vt:lpstr>
      <vt:lpstr>Basis</vt:lpstr>
      <vt:lpstr>Bitmap Image</vt:lpstr>
      <vt:lpstr>From the red dragon to the west wind</vt:lpstr>
      <vt:lpstr>PowerPoint Presentation</vt:lpstr>
      <vt:lpstr>Mah-Jongg’s origin: 1864</vt:lpstr>
      <vt:lpstr>...but what about Confucius??</vt:lpstr>
      <vt:lpstr>PowerPoint Presentation</vt:lpstr>
      <vt:lpstr>Mah-Jongg and Rummy</vt:lpstr>
      <vt:lpstr>What Chen Yumen did:</vt:lpstr>
      <vt:lpstr>Money Suits Evolution</vt:lpstr>
      <vt:lpstr>Money Suits Evolution</vt:lpstr>
      <vt:lpstr>But what about the ladies who formed the National Mah Jongg League?</vt:lpstr>
      <vt:lpstr>First, let’s talk about Joseph Park Babcock and the Roaring Twenties</vt:lpstr>
      <vt:lpstr>Babcock taught the game to potential partners, and got funding</vt:lpstr>
      <vt:lpstr>San Francisco, California</vt:lpstr>
      <vt:lpstr>The Roaring Twenties - A Decade Of Fads -</vt:lpstr>
      <vt:lpstr>The Name Of The Game</vt:lpstr>
      <vt:lpstr>The Name of the Game (cont’d.)</vt:lpstr>
      <vt:lpstr>Men Wage The “Mah-Jongg Wars”</vt:lpstr>
      <vt:lpstr>- The 1930s - The Ladies Take Over</vt:lpstr>
      <vt:lpstr>- The NMJL - Standardized Rules for American Mah-Jongg</vt:lpstr>
      <vt:lpstr>Early rulebooks</vt:lpstr>
      <vt:lpstr>1940s – the rules were condensed down to a single card – price: 15 cents</vt:lpstr>
      <vt:lpstr>The price rose as the years went by...</vt:lpstr>
      <vt:lpstr>NMJL Timeline</vt:lpstr>
      <vt:lpstr>PowerPoint Presentation</vt:lpstr>
      <vt:lpstr>PowerPoint Presentation</vt:lpstr>
      <vt:lpstr>Okay. Let’s talk STRATEGY!</vt:lpstr>
      <vt:lpstr>The CHARLESTON</vt:lpstr>
      <vt:lpstr>The Charleston: The Four Steps Strategy</vt:lpstr>
      <vt:lpstr>The Charleston: The Four Steps: Step 0</vt:lpstr>
      <vt:lpstr>The Charleston: The Four Steps: Step 1</vt:lpstr>
      <vt:lpstr>The Charleston: The Four Steps: Step 2</vt:lpstr>
      <vt:lpstr>The Charleston: The Four Steps: Steps 3 &amp; 4</vt:lpstr>
      <vt:lpstr>The most powerful hand on the card</vt:lpstr>
      <vt:lpstr>C?   Easier than you think!</vt:lpstr>
      <vt:lpstr>Joker Bait</vt:lpstr>
      <vt:lpstr>Don’t play with blinders on</vt:lpstr>
      <vt:lpstr>Poker Face</vt:lpstr>
      <vt:lpstr>Luck</vt:lpstr>
      <vt:lpstr>Harmony</vt:lpstr>
      <vt:lpstr>Table Rules</vt:lpstr>
      <vt:lpstr>When something happens</vt:lpstr>
      <vt:lpstr>PowerPoint Presentation</vt:lpstr>
      <vt:lpstr>Today Mah-Jongg is played in many countries in many ways</vt:lpstr>
      <vt:lpstr>The Mah-Jongg Family Tree</vt:lpstr>
      <vt:lpstr>Where I’ve played</vt:lpstr>
      <vt:lpstr>Jokers</vt:lpstr>
      <vt:lpstr>Japanese riichi/dora majan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the red dragon to the west wind</dc:title>
  <dc:creator>Tom Sloper</dc:creator>
  <cp:lastModifiedBy>Tom Sloper</cp:lastModifiedBy>
  <cp:revision>87</cp:revision>
  <dcterms:created xsi:type="dcterms:W3CDTF">2017-10-12T14:54:38Z</dcterms:created>
  <dcterms:modified xsi:type="dcterms:W3CDTF">2017-10-19T04:09:52Z</dcterms:modified>
</cp:coreProperties>
</file>