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handoutMasterIdLst>
    <p:handoutMasterId r:id="rId64"/>
  </p:handoutMasterIdLst>
  <p:sldIdLst>
    <p:sldId id="369" r:id="rId2"/>
    <p:sldId id="367" r:id="rId3"/>
    <p:sldId id="434" r:id="rId4"/>
    <p:sldId id="370" r:id="rId5"/>
    <p:sldId id="392" r:id="rId6"/>
    <p:sldId id="431" r:id="rId7"/>
    <p:sldId id="371" r:id="rId8"/>
    <p:sldId id="372" r:id="rId9"/>
    <p:sldId id="374" r:id="rId10"/>
    <p:sldId id="378" r:id="rId11"/>
    <p:sldId id="380" r:id="rId12"/>
    <p:sldId id="435" r:id="rId13"/>
    <p:sldId id="379" r:id="rId14"/>
    <p:sldId id="381" r:id="rId15"/>
    <p:sldId id="396" r:id="rId16"/>
    <p:sldId id="398" r:id="rId17"/>
    <p:sldId id="399" r:id="rId18"/>
    <p:sldId id="400" r:id="rId19"/>
    <p:sldId id="401" r:id="rId20"/>
    <p:sldId id="402" r:id="rId21"/>
    <p:sldId id="403" r:id="rId22"/>
    <p:sldId id="404" r:id="rId23"/>
    <p:sldId id="405" r:id="rId24"/>
    <p:sldId id="407" r:id="rId25"/>
    <p:sldId id="397" r:id="rId26"/>
    <p:sldId id="382" r:id="rId27"/>
    <p:sldId id="408" r:id="rId28"/>
    <p:sldId id="375" r:id="rId29"/>
    <p:sldId id="376" r:id="rId30"/>
    <p:sldId id="377" r:id="rId31"/>
    <p:sldId id="373" r:id="rId32"/>
    <p:sldId id="393" r:id="rId33"/>
    <p:sldId id="432" r:id="rId34"/>
    <p:sldId id="384" r:id="rId35"/>
    <p:sldId id="368" r:id="rId36"/>
    <p:sldId id="395" r:id="rId37"/>
    <p:sldId id="433" r:id="rId38"/>
    <p:sldId id="394" r:id="rId39"/>
    <p:sldId id="409" r:id="rId40"/>
    <p:sldId id="411" r:id="rId41"/>
    <p:sldId id="414" r:id="rId42"/>
    <p:sldId id="410" r:id="rId43"/>
    <p:sldId id="415" r:id="rId44"/>
    <p:sldId id="429" r:id="rId45"/>
    <p:sldId id="416" r:id="rId46"/>
    <p:sldId id="417" r:id="rId47"/>
    <p:sldId id="418" r:id="rId48"/>
    <p:sldId id="419" r:id="rId49"/>
    <p:sldId id="420" r:id="rId50"/>
    <p:sldId id="421" r:id="rId51"/>
    <p:sldId id="422" r:id="rId52"/>
    <p:sldId id="423" r:id="rId53"/>
    <p:sldId id="424" r:id="rId54"/>
    <p:sldId id="425" r:id="rId55"/>
    <p:sldId id="426" r:id="rId56"/>
    <p:sldId id="430" r:id="rId57"/>
    <p:sldId id="388" r:id="rId58"/>
    <p:sldId id="385" r:id="rId59"/>
    <p:sldId id="427" r:id="rId60"/>
    <p:sldId id="428" r:id="rId61"/>
    <p:sldId id="387"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6600"/>
    <a:srgbClr val="00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42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8B7533E-3699-4470-A997-F2DAC56A6CFF}" type="datetimeFigureOut">
              <a:rPr lang="en-US"/>
              <a:pPr>
                <a:defRPr/>
              </a:pPr>
              <a:t>11/9/2016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689522A6-628C-44B8-9AB2-201A5EAEC8F0}" type="slidenum">
              <a:rPr lang="en-US"/>
              <a:pPr>
                <a:defRPr/>
              </a:pPr>
              <a:t>‹#›</a:t>
            </a:fld>
            <a:endParaRPr lang="en-US"/>
          </a:p>
        </p:txBody>
      </p:sp>
    </p:spTree>
    <p:extLst>
      <p:ext uri="{BB962C8B-B14F-4D97-AF65-F5344CB8AC3E}">
        <p14:creationId xmlns:p14="http://schemas.microsoft.com/office/powerpoint/2010/main" val="1267847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A71DC2C-2C58-418F-A64A-68F7BD53C6F8}" type="datetimeFigureOut">
              <a:rPr lang="en-US"/>
              <a:pPr>
                <a:defRPr/>
              </a:pPr>
              <a:t>11/9/2016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79AD496-EE3E-4EDF-BA29-059A7B32DB3A}" type="slidenum">
              <a:rPr lang="en-US"/>
              <a:pPr>
                <a:defRPr/>
              </a:pPr>
              <a:t>‹#›</a:t>
            </a:fld>
            <a:endParaRPr lang="en-US"/>
          </a:p>
        </p:txBody>
      </p:sp>
    </p:spTree>
    <p:extLst>
      <p:ext uri="{BB962C8B-B14F-4D97-AF65-F5344CB8AC3E}">
        <p14:creationId xmlns:p14="http://schemas.microsoft.com/office/powerpoint/2010/main" val="953045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FCDEDCEF-8740-481C-8275-3D345F76F27A}" type="slidenum">
              <a:rPr lang="en-US" smtClean="0"/>
              <a:pPr/>
              <a:t>39</a:t>
            </a:fld>
            <a:endParaRPr lang="en-US" smtClean="0"/>
          </a:p>
        </p:txBody>
      </p:sp>
      <p:sp>
        <p:nvSpPr>
          <p:cNvPr id="10243" name="Rectangle 2"/>
          <p:cNvSpPr>
            <a:spLocks noGrp="1" noRot="1" noChangeAspect="1" noChangeArrowheads="1" noTextEdit="1"/>
          </p:cNvSpPr>
          <p:nvPr>
            <p:ph type="sldImg"/>
          </p:nvPr>
        </p:nvSpPr>
        <p:spPr>
          <a:solidFill>
            <a:srgbClr val="FFFFFF"/>
          </a:solidFill>
          <a:ln/>
        </p:spPr>
      </p:sp>
      <p:sp>
        <p:nvSpPr>
          <p:cNvPr id="10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64" charset="0"/>
            </a:endParaRPr>
          </a:p>
        </p:txBody>
      </p:sp>
    </p:spTree>
    <p:extLst>
      <p:ext uri="{BB962C8B-B14F-4D97-AF65-F5344CB8AC3E}">
        <p14:creationId xmlns:p14="http://schemas.microsoft.com/office/powerpoint/2010/main" val="120356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8862B83-2322-4335-BC03-0DECDB2B8AC2}" type="datetime1">
              <a:rPr lang="en-US" smtClean="0"/>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15C53A-C014-43DB-8078-E78E2FE2F9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26E80F-4400-4D61-A7BB-FAF6FD9D1832}" type="datetime1">
              <a:rPr lang="en-US" smtClean="0"/>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34E702-3F0E-4B92-8993-1B077AE2842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1482E0-E315-42E7-8877-7F3B85E89A67}" type="datetime1">
              <a:rPr lang="en-US" smtClean="0"/>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EE31F5-27D3-418E-9AA7-8F4EBEDCAC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2E7E21-4D16-4668-B54E-BDDE9F490F36}" type="datetime1">
              <a:rPr lang="en-US" smtClean="0"/>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639D3A-4149-4DDF-93F2-E6D23787390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78D23A1-89DA-4542-BE7B-F9FB61E6FA3A}" type="datetime1">
              <a:rPr lang="en-US" smtClean="0"/>
              <a:pPr>
                <a:defRPr/>
              </a:pPr>
              <a:t>11/9/2016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9B273F-D31E-4F58-B634-64352D23B13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3017C7-61F5-43B8-A057-28F7EA5E8CBA}" type="datetime1">
              <a:rPr lang="en-US" smtClean="0"/>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442C06-5950-4457-A019-0C3BED7596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0CFB5D-573B-40DD-B22E-19ADD1B0E222}" type="datetime1">
              <a:rPr lang="en-US" smtClean="0"/>
              <a:pPr>
                <a:defRPr/>
              </a:pPr>
              <a:t>11/9/2016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8C7D81-5752-4969-98E1-664F13AEFA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57CB80F-CF84-4DF9-AEC6-2AD57D0DCD13}" type="datetime1">
              <a:rPr lang="en-US" smtClean="0"/>
              <a:pPr>
                <a:defRPr/>
              </a:pPr>
              <a:t>11/9/2016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9D533D4-6AC2-4540-8BB0-748187458A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1E9613-E8DC-41D0-ABFF-303BE8654D1A}" type="datetime1">
              <a:rPr lang="en-US" smtClean="0"/>
              <a:pPr>
                <a:defRPr/>
              </a:pPr>
              <a:t>11/9/2016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A92D08-6867-4D71-981D-95CEAD7F82C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AC987B-9FA9-4A22-B19B-BF1889B2AD6B}" type="datetime1">
              <a:rPr lang="en-US" smtClean="0"/>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254B9A-3FD2-4BD1-89E5-750D1A502A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898DCB-C441-4C26-B18D-53F661C3F1B2}" type="datetime1">
              <a:rPr lang="en-US" smtClean="0"/>
              <a:pPr>
                <a:defRPr/>
              </a:pPr>
              <a:t>11/9/2016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B2764E-5A1A-4DB7-B341-B25C4526A5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C05C317-28AF-472F-9C2D-1084DF811298}" type="datetime1">
              <a:rPr lang="en-US" smtClean="0"/>
              <a:pPr>
                <a:defRPr/>
              </a:pPr>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FDF1EEF-3E15-44E2-A284-105D3A8FFA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blogs.valvesoftware.com/abrash/valve-how-i-got-here-what-its-like-and-what-im-doing-2/"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mp.twimg.com/v/b011d12a-128c-41f5-9a25-eddf7e4616b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gamedev.net/topic/679414-magicleap-teams-up-with-lucasarts/#entry531293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forbes.com/sites/robsalkowitz/2016/07/13/why-pokemon-go-is-great-news-for-microsoft/" TargetMode="External"/><Relationship Id="rId2" Type="http://schemas.openxmlformats.org/officeDocument/2006/relationships/hyperlink" Target="http://hothardware.com/news/developer-shows-pokemon-go-demo-for-microsoft-hololens"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andrewsullivan.thedailybeast.com/2012/06/the-future-of-seeing.html"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tom@sloperama.com" TargetMode="External"/><Relationship Id="rId2" Type="http://schemas.openxmlformats.org/officeDocument/2006/relationships/hyperlink" Target="http://sloperama.com/downlode/"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gamedev.net/forum/162-virtual-and-augmented-realit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276600"/>
          </a:xfrm>
        </p:spPr>
        <p:txBody>
          <a:bodyPr/>
          <a:lstStyle/>
          <a:p>
            <a:r>
              <a:rPr lang="en-US" sz="6600" b="1" dirty="0" smtClean="0"/>
              <a:t>Augmented Reality</a:t>
            </a:r>
            <a:br>
              <a:rPr lang="en-US" sz="6600" b="1" dirty="0" smtClean="0"/>
            </a:br>
            <a:r>
              <a:rPr lang="en-US" sz="2400" dirty="0" smtClean="0"/>
              <a:t>vs. Virtual Reality</a:t>
            </a:r>
            <a:endParaRPr lang="en-US" sz="4800" dirty="0"/>
          </a:p>
        </p:txBody>
      </p:sp>
      <p:sp>
        <p:nvSpPr>
          <p:cNvPr id="3" name="Content Placeholder 2"/>
          <p:cNvSpPr>
            <a:spLocks noGrp="1"/>
          </p:cNvSpPr>
          <p:nvPr>
            <p:ph idx="1"/>
          </p:nvPr>
        </p:nvSpPr>
        <p:spPr>
          <a:xfrm>
            <a:off x="457200" y="4274746"/>
            <a:ext cx="8229600" cy="1851417"/>
          </a:xfrm>
        </p:spPr>
        <p:txBody>
          <a:bodyPr/>
          <a:lstStyle/>
          <a:p>
            <a:pPr marL="0" indent="0">
              <a:buNone/>
            </a:pPr>
            <a:r>
              <a:rPr lang="en-US" dirty="0" smtClean="0"/>
              <a:t>Tom Sloper</a:t>
            </a:r>
          </a:p>
          <a:p>
            <a:pPr marL="0" indent="0">
              <a:buNone/>
            </a:pPr>
            <a:r>
              <a:rPr lang="en-US" sz="2800" dirty="0" smtClean="0">
                <a:solidFill>
                  <a:schemeClr val="accent1">
                    <a:lumMod val="60000"/>
                    <a:lumOff val="40000"/>
                  </a:schemeClr>
                </a:solidFill>
              </a:rPr>
              <a:t>tom@sloperama.com</a:t>
            </a:r>
          </a:p>
          <a:p>
            <a:pPr marL="0" indent="0">
              <a:buNone/>
            </a:pPr>
            <a:r>
              <a:rPr lang="en-US" sz="2800" dirty="0" smtClean="0">
                <a:solidFill>
                  <a:schemeClr val="accent1">
                    <a:lumMod val="60000"/>
                    <a:lumOff val="40000"/>
                  </a:schemeClr>
                </a:solidFill>
              </a:rPr>
              <a:t>Nov. 9, 2016</a:t>
            </a:r>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a:t>
            </a:fld>
            <a:endParaRPr lang="en-US"/>
          </a:p>
        </p:txBody>
      </p:sp>
      <p:pic>
        <p:nvPicPr>
          <p:cNvPr id="5" name="Picture 4"/>
          <p:cNvPicPr>
            <a:picLocks noChangeAspect="1"/>
          </p:cNvPicPr>
          <p:nvPr/>
        </p:nvPicPr>
        <p:blipFill>
          <a:blip r:embed="rId2"/>
          <a:stretch>
            <a:fillRect/>
          </a:stretch>
        </p:blipFill>
        <p:spPr>
          <a:xfrm>
            <a:off x="5791200" y="4020787"/>
            <a:ext cx="1981200" cy="2029969"/>
          </a:xfrm>
          <a:prstGeom prst="rect">
            <a:avLst/>
          </a:prstGeom>
        </p:spPr>
      </p:pic>
      <p:pic>
        <p:nvPicPr>
          <p:cNvPr id="6" name="Picture 5"/>
          <p:cNvPicPr>
            <a:picLocks noChangeAspect="1"/>
          </p:cNvPicPr>
          <p:nvPr/>
        </p:nvPicPr>
        <p:blipFill>
          <a:blip r:embed="rId3" cstate="print"/>
          <a:stretch>
            <a:fillRect/>
          </a:stretch>
        </p:blipFill>
        <p:spPr>
          <a:xfrm>
            <a:off x="2438400" y="6165850"/>
            <a:ext cx="3924300" cy="190500"/>
          </a:xfrm>
          <a:prstGeom prst="rect">
            <a:avLst/>
          </a:prstGeom>
        </p:spPr>
      </p:pic>
    </p:spTree>
    <p:extLst>
      <p:ext uri="{BB962C8B-B14F-4D97-AF65-F5344CB8AC3E}">
        <p14:creationId xmlns:p14="http://schemas.microsoft.com/office/powerpoint/2010/main" val="2801422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rPr>
              <a:t>Ingress</a:t>
            </a:r>
            <a:endParaRPr lang="en-US" b="1" dirty="0">
              <a:solidFill>
                <a:schemeClr val="bg1"/>
              </a:solidFill>
            </a:endParaRPr>
          </a:p>
        </p:txBody>
      </p:sp>
      <p:sp>
        <p:nvSpPr>
          <p:cNvPr id="3" name="Content Placeholder 2"/>
          <p:cNvSpPr>
            <a:spLocks noGrp="1"/>
          </p:cNvSpPr>
          <p:nvPr>
            <p:ph idx="1"/>
          </p:nvPr>
        </p:nvSpPr>
        <p:spPr>
          <a:xfrm>
            <a:off x="457200" y="1295400"/>
            <a:ext cx="8229600" cy="4830763"/>
          </a:xfrm>
        </p:spPr>
        <p:txBody>
          <a:bodyPr/>
          <a:lstStyle/>
          <a:p>
            <a:r>
              <a:rPr lang="en-US" b="1" dirty="0" smtClean="0">
                <a:solidFill>
                  <a:schemeClr val="bg1"/>
                </a:solidFill>
              </a:rPr>
              <a:t>GPS game for Android/iOS by Niantic </a:t>
            </a:r>
          </a:p>
          <a:p>
            <a:r>
              <a:rPr lang="en-US" b="1" dirty="0" smtClean="0">
                <a:solidFill>
                  <a:schemeClr val="bg1"/>
                </a:solidFill>
              </a:rPr>
              <a:t>Places game items and locations in the real world near you</a:t>
            </a:r>
          </a:p>
          <a:p>
            <a:r>
              <a:rPr lang="en-US" b="1" dirty="0" smtClean="0">
                <a:solidFill>
                  <a:schemeClr val="bg1"/>
                </a:solidFill>
              </a:rPr>
              <a:t>Social aspects – players can team up with a few others to achieve game goals. A few times each year, large numbers of players can join up to fight large battles</a:t>
            </a:r>
          </a:p>
          <a:p>
            <a:r>
              <a:rPr lang="en-US" b="1" dirty="0" smtClean="0">
                <a:solidFill>
                  <a:schemeClr val="bg1"/>
                </a:solidFill>
              </a:rPr>
              <a:t>Niantic learned a lot that they could apply to their next game</a:t>
            </a:r>
            <a:endParaRPr lang="en-US" b="1" dirty="0">
              <a:solidFill>
                <a:schemeClr val="bg1"/>
              </a:solidFill>
            </a:endParaRP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10</a:t>
            </a:fld>
            <a:endParaRPr lang="en-US"/>
          </a:p>
        </p:txBody>
      </p:sp>
    </p:spTree>
    <p:extLst>
      <p:ext uri="{BB962C8B-B14F-4D97-AF65-F5344CB8AC3E}">
        <p14:creationId xmlns:p14="http://schemas.microsoft.com/office/powerpoint/2010/main" val="3923002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Valve “terminator vision”</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457200" y="1295400"/>
            <a:ext cx="5105400" cy="4830763"/>
          </a:xfrm>
          <a:ln>
            <a:noFill/>
          </a:ln>
        </p:spPr>
        <p:txBody>
          <a:bodyPr/>
          <a:lstStyle/>
          <a:p>
            <a:r>
              <a:rPr lang="en-US" dirty="0" smtClean="0">
                <a:solidFill>
                  <a:schemeClr val="bg1"/>
                </a:solidFill>
              </a:rPr>
              <a:t>Sounded promising... at first</a:t>
            </a:r>
          </a:p>
          <a:p>
            <a:r>
              <a:rPr lang="en-US" dirty="0" smtClean="0">
                <a:solidFill>
                  <a:schemeClr val="bg1"/>
                </a:solidFill>
              </a:rPr>
              <a:t>Turned out to be an </a:t>
            </a:r>
            <a:r>
              <a:rPr lang="en-US" dirty="0">
                <a:solidFill>
                  <a:schemeClr val="bg1"/>
                </a:solidFill>
              </a:rPr>
              <a:t>R&amp;D </a:t>
            </a:r>
            <a:r>
              <a:rPr lang="en-US" dirty="0" smtClean="0">
                <a:solidFill>
                  <a:schemeClr val="bg1"/>
                </a:solidFill>
              </a:rPr>
              <a:t>concept, not a product</a:t>
            </a:r>
            <a:endParaRPr lang="en-US" dirty="0">
              <a:solidFill>
                <a:schemeClr val="bg1"/>
              </a:solidFill>
            </a:endParaRPr>
          </a:p>
          <a:p>
            <a:r>
              <a:rPr lang="en-US" dirty="0" smtClean="0">
                <a:solidFill>
                  <a:schemeClr val="bg1"/>
                </a:solidFill>
              </a:rPr>
              <a:t>Eventually </a:t>
            </a:r>
            <a:r>
              <a:rPr lang="en-US" dirty="0">
                <a:solidFill>
                  <a:schemeClr val="bg1"/>
                </a:solidFill>
              </a:rPr>
              <a:t>became the HTC </a:t>
            </a:r>
            <a:r>
              <a:rPr lang="en-US" dirty="0" smtClean="0">
                <a:solidFill>
                  <a:schemeClr val="bg1"/>
                </a:solidFill>
              </a:rPr>
              <a:t>Vive (a VR headset)</a:t>
            </a:r>
            <a:endParaRPr lang="en-US" dirty="0">
              <a:solidFill>
                <a:schemeClr val="bg1"/>
              </a:solidFill>
            </a:endParaRPr>
          </a:p>
          <a:p>
            <a:pPr marL="0" indent="0">
              <a:buNone/>
            </a:pPr>
            <a:r>
              <a:rPr lang="en-US" sz="2800" dirty="0" smtClean="0">
                <a:ln w="3175">
                  <a:gradFill>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hlinkClick r:id="rId2"/>
              </a:rPr>
              <a:t>http</a:t>
            </a:r>
            <a:r>
              <a:rPr lang="en-US" sz="2800" dirty="0">
                <a:ln w="3175">
                  <a:gradFill>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hlinkClick r:id="rId2"/>
              </a:rPr>
              <a:t>://blogs.valvesoftware.com/abrash/valve-how-i-got-here-what-its-like-and-what-im-doing-2</a:t>
            </a:r>
            <a:r>
              <a:rPr lang="en-US" sz="2800" dirty="0" smtClean="0">
                <a:ln w="3175">
                  <a:gradFill>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hlinkClick r:id="rId2"/>
              </a:rPr>
              <a:t>/</a:t>
            </a:r>
            <a:endParaRPr lang="en-US" sz="2800" dirty="0" smtClean="0">
              <a:ln w="3175">
                <a:gradFill>
                  <a:gsLst>
                    <a:gs pos="0">
                      <a:schemeClr val="accent1">
                        <a:lumMod val="19000"/>
                        <a:lumOff val="8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60000"/>
                  <a:lumOff val="40000"/>
                </a:schemeClr>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11</a:t>
            </a:fld>
            <a:endParaRPr lang="en-US"/>
          </a:p>
        </p:txBody>
      </p:sp>
      <p:pic>
        <p:nvPicPr>
          <p:cNvPr id="2050" name="Picture 2" descr="Image result for valve terminator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2954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alve terminator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384675"/>
            <a:ext cx="26289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04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12</a:t>
            </a:fld>
            <a:endParaRPr lang="en-US"/>
          </a:p>
        </p:txBody>
      </p:sp>
      <p:pic>
        <p:nvPicPr>
          <p:cNvPr id="6" name="Picture 5"/>
          <p:cNvPicPr>
            <a:picLocks noChangeAspect="1"/>
          </p:cNvPicPr>
          <p:nvPr/>
        </p:nvPicPr>
        <p:blipFill>
          <a:blip r:embed="rId2"/>
          <a:stretch>
            <a:fillRect/>
          </a:stretch>
        </p:blipFill>
        <p:spPr>
          <a:xfrm>
            <a:off x="50242" y="685800"/>
            <a:ext cx="9093757" cy="5516880"/>
          </a:xfrm>
          <a:prstGeom prst="rect">
            <a:avLst/>
          </a:prstGeom>
        </p:spPr>
      </p:pic>
    </p:spTree>
    <p:extLst>
      <p:ext uri="{BB962C8B-B14F-4D97-AF65-F5344CB8AC3E}">
        <p14:creationId xmlns:p14="http://schemas.microsoft.com/office/powerpoint/2010/main" val="1089935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3676" y="3276600"/>
            <a:ext cx="3209524" cy="1961905"/>
          </a:xfrm>
          <a:prstGeom prst="rect">
            <a:avLst/>
          </a:prstGeom>
        </p:spPr>
      </p:pic>
      <p:sp>
        <p:nvSpPr>
          <p:cNvPr id="2" name="Title 1"/>
          <p:cNvSpPr>
            <a:spLocks noGrp="1"/>
          </p:cNvSpPr>
          <p:nvPr>
            <p:ph type="title"/>
          </p:nvPr>
        </p:nvSpPr>
        <p:spPr>
          <a:xfrm>
            <a:off x="4038600" y="274638"/>
            <a:ext cx="4648200" cy="1143000"/>
          </a:xfrm>
        </p:spPr>
        <p:txBody>
          <a:bodyPr/>
          <a:lstStyle/>
          <a:p>
            <a:r>
              <a:rPr lang="en-US" dirty="0" smtClean="0"/>
              <a:t>Google Glass</a:t>
            </a:r>
            <a:endParaRPr lang="en-US" dirty="0"/>
          </a:p>
        </p:txBody>
      </p:sp>
      <p:sp>
        <p:nvSpPr>
          <p:cNvPr id="3" name="Content Placeholder 2"/>
          <p:cNvSpPr>
            <a:spLocks noGrp="1"/>
          </p:cNvSpPr>
          <p:nvPr>
            <p:ph idx="1"/>
          </p:nvPr>
        </p:nvSpPr>
        <p:spPr>
          <a:xfrm>
            <a:off x="4038600" y="1600200"/>
            <a:ext cx="4648200" cy="4525963"/>
          </a:xfrm>
        </p:spPr>
        <p:txBody>
          <a:bodyPr/>
          <a:lstStyle/>
          <a:p>
            <a:r>
              <a:rPr lang="en-US" dirty="0" smtClean="0"/>
              <a:t>Sounded promising... at first</a:t>
            </a:r>
          </a:p>
          <a:p>
            <a:r>
              <a:rPr lang="en-US" dirty="0" smtClean="0"/>
              <a:t>Had limited applications</a:t>
            </a:r>
          </a:p>
          <a:p>
            <a:r>
              <a:rPr lang="en-US" dirty="0" smtClean="0"/>
              <a:t>Looked geeky</a:t>
            </a:r>
          </a:p>
          <a:p>
            <a:r>
              <a:rPr lang="en-US" dirty="0" smtClean="0"/>
              <a:t>Quietly discontinued</a:t>
            </a:r>
          </a:p>
          <a:p>
            <a:r>
              <a:rPr lang="en-US" dirty="0" smtClean="0"/>
              <a:t>Google Cardboard worth mentioning, but that’s VR, not AR</a:t>
            </a:r>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13</a:t>
            </a:fld>
            <a:endParaRPr lang="en-US"/>
          </a:p>
        </p:txBody>
      </p:sp>
      <p:pic>
        <p:nvPicPr>
          <p:cNvPr id="1026" name="Picture 2" descr="Image result for google glass noah fal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76" y="4948092"/>
            <a:ext cx="2722563" cy="1555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33176" y="533400"/>
            <a:ext cx="2463562" cy="2463562"/>
          </a:xfrm>
          <a:prstGeom prst="rect">
            <a:avLst/>
          </a:prstGeom>
        </p:spPr>
      </p:pic>
      <p:pic>
        <p:nvPicPr>
          <p:cNvPr id="7" name="Picture 6"/>
          <p:cNvPicPr>
            <a:picLocks noChangeAspect="1"/>
          </p:cNvPicPr>
          <p:nvPr/>
        </p:nvPicPr>
        <p:blipFill>
          <a:blip r:embed="rId5"/>
          <a:stretch>
            <a:fillRect/>
          </a:stretch>
        </p:blipFill>
        <p:spPr>
          <a:xfrm>
            <a:off x="923248" y="531809"/>
            <a:ext cx="2471503" cy="2471503"/>
          </a:xfrm>
          <a:prstGeom prst="rect">
            <a:avLst/>
          </a:prstGeom>
        </p:spPr>
      </p:pic>
      <p:pic>
        <p:nvPicPr>
          <p:cNvPr id="8" name="Picture 7"/>
          <p:cNvPicPr>
            <a:picLocks noChangeAspect="1"/>
          </p:cNvPicPr>
          <p:nvPr/>
        </p:nvPicPr>
        <p:blipFill>
          <a:blip r:embed="rId6"/>
          <a:stretch>
            <a:fillRect/>
          </a:stretch>
        </p:blipFill>
        <p:spPr>
          <a:xfrm>
            <a:off x="921261" y="534984"/>
            <a:ext cx="2471503" cy="2471503"/>
          </a:xfrm>
          <a:prstGeom prst="rect">
            <a:avLst/>
          </a:prstGeom>
        </p:spPr>
      </p:pic>
      <p:pic>
        <p:nvPicPr>
          <p:cNvPr id="9" name="Picture 8"/>
          <p:cNvPicPr>
            <a:picLocks noChangeAspect="1"/>
          </p:cNvPicPr>
          <p:nvPr/>
        </p:nvPicPr>
        <p:blipFill>
          <a:blip r:embed="rId7"/>
          <a:stretch>
            <a:fillRect/>
          </a:stretch>
        </p:blipFill>
        <p:spPr>
          <a:xfrm>
            <a:off x="919274" y="538159"/>
            <a:ext cx="2471503" cy="2471503"/>
          </a:xfrm>
          <a:prstGeom prst="rect">
            <a:avLst/>
          </a:prstGeom>
        </p:spPr>
      </p:pic>
      <p:pic>
        <p:nvPicPr>
          <p:cNvPr id="10" name="Picture 9"/>
          <p:cNvPicPr>
            <a:picLocks noChangeAspect="1"/>
          </p:cNvPicPr>
          <p:nvPr/>
        </p:nvPicPr>
        <p:blipFill>
          <a:blip r:embed="rId4"/>
          <a:stretch>
            <a:fillRect/>
          </a:stretch>
        </p:blipFill>
        <p:spPr>
          <a:xfrm>
            <a:off x="923248" y="538159"/>
            <a:ext cx="2492929" cy="2492929"/>
          </a:xfrm>
          <a:prstGeom prst="rect">
            <a:avLst/>
          </a:prstGeom>
        </p:spPr>
      </p:pic>
    </p:spTree>
    <p:extLst>
      <p:ext uri="{BB962C8B-B14F-4D97-AF65-F5344CB8AC3E}">
        <p14:creationId xmlns:p14="http://schemas.microsoft.com/office/powerpoint/2010/main" val="361574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28800" y="3302140"/>
            <a:ext cx="5714286" cy="3428571"/>
          </a:xfrm>
          <a:prstGeom prst="rect">
            <a:avLst/>
          </a:prstGeom>
        </p:spPr>
      </p:pic>
      <p:sp>
        <p:nvSpPr>
          <p:cNvPr id="2" name="Title 1"/>
          <p:cNvSpPr>
            <a:spLocks noGrp="1"/>
          </p:cNvSpPr>
          <p:nvPr>
            <p:ph type="title"/>
          </p:nvPr>
        </p:nvSpPr>
        <p:spPr/>
        <p:txBody>
          <a:bodyPr/>
          <a:lstStyle/>
          <a:p>
            <a:r>
              <a:rPr lang="en-US" dirty="0" smtClean="0"/>
              <a:t>Epson </a:t>
            </a:r>
            <a:r>
              <a:rPr lang="en-US" dirty="0" err="1" smtClean="0"/>
              <a:t>Moverio</a:t>
            </a:r>
            <a:endParaRPr lang="en-US" dirty="0"/>
          </a:p>
        </p:txBody>
      </p:sp>
      <p:sp>
        <p:nvSpPr>
          <p:cNvPr id="3" name="Content Placeholder 2"/>
          <p:cNvSpPr>
            <a:spLocks noGrp="1"/>
          </p:cNvSpPr>
          <p:nvPr>
            <p:ph idx="1"/>
          </p:nvPr>
        </p:nvSpPr>
        <p:spPr>
          <a:xfrm>
            <a:off x="457200" y="1417638"/>
            <a:ext cx="8229600" cy="4708525"/>
          </a:xfrm>
        </p:spPr>
        <p:txBody>
          <a:bodyPr/>
          <a:lstStyle/>
          <a:p>
            <a:pPr marL="0" indent="0">
              <a:buNone/>
            </a:pPr>
            <a:r>
              <a:rPr lang="en-US" dirty="0" smtClean="0"/>
              <a:t>AR glasses from Seiko Epson Corp., </a:t>
            </a:r>
            <a:r>
              <a:rPr lang="ja-JP" altLang="en-US" dirty="0"/>
              <a:t>セイコーエプソン株式会</a:t>
            </a:r>
            <a:r>
              <a:rPr lang="ja-JP" altLang="en-US" dirty="0" smtClean="0"/>
              <a:t>社</a:t>
            </a:r>
            <a:r>
              <a:rPr lang="en-US" altLang="ja-JP" dirty="0" smtClean="0"/>
              <a:t>, maker of printers (“Epson” = “Son of </a:t>
            </a:r>
            <a:r>
              <a:rPr lang="en-US" altLang="ja-JP" dirty="0"/>
              <a:t>E</a:t>
            </a:r>
            <a:r>
              <a:rPr lang="en-US" altLang="ja-JP" dirty="0" smtClean="0"/>
              <a:t>lectronic Printer”) and imaging equipment</a:t>
            </a: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14</a:t>
            </a:fld>
            <a:endParaRPr lang="en-US"/>
          </a:p>
        </p:txBody>
      </p:sp>
    </p:spTree>
    <p:extLst>
      <p:ext uri="{BB962C8B-B14F-4D97-AF65-F5344CB8AC3E}">
        <p14:creationId xmlns:p14="http://schemas.microsoft.com/office/powerpoint/2010/main" val="1409763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600" y="0"/>
            <a:ext cx="10287000" cy="6858000"/>
          </a:xfrm>
          <a:prstGeom prst="rect">
            <a:avLst/>
          </a:prstGeom>
        </p:spPr>
      </p:pic>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15</a:t>
            </a:fld>
            <a:endParaRPr lang="en-US"/>
          </a:p>
        </p:txBody>
      </p:sp>
      <p:pic>
        <p:nvPicPr>
          <p:cNvPr id="6" name="Picture 5"/>
          <p:cNvPicPr>
            <a:picLocks noChangeAspect="1"/>
          </p:cNvPicPr>
          <p:nvPr/>
        </p:nvPicPr>
        <p:blipFill>
          <a:blip r:embed="rId3"/>
          <a:stretch>
            <a:fillRect/>
          </a:stretch>
        </p:blipFill>
        <p:spPr>
          <a:xfrm>
            <a:off x="914400" y="1831253"/>
            <a:ext cx="3695700" cy="4714875"/>
          </a:xfrm>
          <a:prstGeom prst="rect">
            <a:avLst/>
          </a:prstGeom>
        </p:spPr>
      </p:pic>
      <p:pic>
        <p:nvPicPr>
          <p:cNvPr id="7" name="Picture 6"/>
          <p:cNvPicPr>
            <a:picLocks noChangeAspect="1"/>
          </p:cNvPicPr>
          <p:nvPr/>
        </p:nvPicPr>
        <p:blipFill>
          <a:blip r:embed="rId4"/>
          <a:stretch>
            <a:fillRect/>
          </a:stretch>
        </p:blipFill>
        <p:spPr>
          <a:xfrm>
            <a:off x="5486400" y="457200"/>
            <a:ext cx="2381250" cy="2924175"/>
          </a:xfrm>
          <a:prstGeom prst="rect">
            <a:avLst/>
          </a:prstGeom>
        </p:spPr>
      </p:pic>
      <p:pic>
        <p:nvPicPr>
          <p:cNvPr id="8" name="Picture 7"/>
          <p:cNvPicPr>
            <a:picLocks noChangeAspect="1"/>
          </p:cNvPicPr>
          <p:nvPr/>
        </p:nvPicPr>
        <p:blipFill>
          <a:blip r:embed="rId5"/>
          <a:stretch>
            <a:fillRect/>
          </a:stretch>
        </p:blipFill>
        <p:spPr>
          <a:xfrm>
            <a:off x="5486400" y="3383684"/>
            <a:ext cx="2381250" cy="1320176"/>
          </a:xfrm>
          <a:prstGeom prst="rect">
            <a:avLst/>
          </a:prstGeom>
        </p:spPr>
      </p:pic>
    </p:spTree>
    <p:extLst>
      <p:ext uri="{BB962C8B-B14F-4D97-AF65-F5344CB8AC3E}">
        <p14:creationId xmlns:p14="http://schemas.microsoft.com/office/powerpoint/2010/main" val="223340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99880" y="1172169"/>
            <a:ext cx="7244120" cy="4818915"/>
          </a:xfrm>
          <a:prstGeom prst="rect">
            <a:avLst/>
          </a:prstGeom>
        </p:spPr>
      </p:pic>
      <p:sp>
        <p:nvSpPr>
          <p:cNvPr id="2" name="Title 1"/>
          <p:cNvSpPr>
            <a:spLocks noGrp="1"/>
          </p:cNvSpPr>
          <p:nvPr>
            <p:ph type="title"/>
          </p:nvPr>
        </p:nvSpPr>
        <p:spPr>
          <a:xfrm>
            <a:off x="457200" y="274638"/>
            <a:ext cx="8229600" cy="897531"/>
          </a:xfrm>
        </p:spPr>
        <p:txBody>
          <a:bodyPr/>
          <a:lstStyle/>
          <a:p>
            <a:r>
              <a:rPr lang="en-US" dirty="0" smtClean="0"/>
              <a:t>HTE’s “IR Goggles” Idea</a:t>
            </a:r>
            <a:endParaRPr lang="en-US" dirty="0"/>
          </a:p>
        </p:txBody>
      </p:sp>
      <p:sp>
        <p:nvSpPr>
          <p:cNvPr id="3" name="Content Placeholder 2"/>
          <p:cNvSpPr>
            <a:spLocks noGrp="1"/>
          </p:cNvSpPr>
          <p:nvPr>
            <p:ph idx="1"/>
          </p:nvPr>
        </p:nvSpPr>
        <p:spPr>
          <a:xfrm>
            <a:off x="457200" y="1219200"/>
            <a:ext cx="4134134" cy="4906963"/>
          </a:xfrm>
        </p:spPr>
        <p:txBody>
          <a:bodyPr>
            <a:normAutofit fontScale="92500" lnSpcReduction="10000"/>
          </a:bodyPr>
          <a:lstStyle/>
          <a:p>
            <a:r>
              <a:rPr lang="en-US" b="1" dirty="0" smtClean="0"/>
              <a:t>Health, Technology, and Engineering (USC)</a:t>
            </a:r>
          </a:p>
          <a:p>
            <a:r>
              <a:rPr lang="en-US" b="1" dirty="0" smtClean="0"/>
              <a:t>Interventional Radiology</a:t>
            </a:r>
          </a:p>
          <a:p>
            <a:r>
              <a:rPr lang="en-US" b="1" dirty="0"/>
              <a:t>M</a:t>
            </a:r>
            <a:r>
              <a:rPr lang="en-US" b="1" dirty="0" smtClean="0"/>
              <a:t>et the doctors</a:t>
            </a:r>
          </a:p>
          <a:p>
            <a:r>
              <a:rPr lang="en-US" b="1" dirty="0" smtClean="0"/>
              <a:t>Gathered list of requirements</a:t>
            </a:r>
          </a:p>
          <a:p>
            <a:r>
              <a:rPr lang="en-US" b="1" dirty="0" smtClean="0"/>
              <a:t>Went online, did research (November-December 2013)</a:t>
            </a:r>
            <a:endParaRPr lang="en-US" b="1" dirty="0"/>
          </a:p>
        </p:txBody>
      </p:sp>
      <p:sp>
        <p:nvSpPr>
          <p:cNvPr id="4" name="Slide Number Placeholder 3"/>
          <p:cNvSpPr>
            <a:spLocks noGrp="1"/>
          </p:cNvSpPr>
          <p:nvPr>
            <p:ph type="sldNum" sz="quarter" idx="12"/>
          </p:nvPr>
        </p:nvSpPr>
        <p:spPr/>
        <p:txBody>
          <a:bodyPr/>
          <a:lstStyle/>
          <a:p>
            <a:fld id="{1222ABCD-F9BB-574F-8534-494ACC4508B2}" type="slidenum">
              <a:rPr lang="en-US" smtClean="0"/>
              <a:pPr/>
              <a:t>16</a:t>
            </a:fld>
            <a:endParaRPr lang="en-US"/>
          </a:p>
        </p:txBody>
      </p:sp>
    </p:spTree>
    <p:extLst>
      <p:ext uri="{BB962C8B-B14F-4D97-AF65-F5344CB8AC3E}">
        <p14:creationId xmlns:p14="http://schemas.microsoft.com/office/powerpoint/2010/main" val="3777396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need</a:t>
            </a:r>
            <a:endParaRPr lang="en-US" dirty="0"/>
          </a:p>
        </p:txBody>
      </p:sp>
      <p:pic>
        <p:nvPicPr>
          <p:cNvPr id="6" name="Content Placeholder 5"/>
          <p:cNvPicPr>
            <a:picLocks noGrp="1" noChangeAspect="1"/>
          </p:cNvPicPr>
          <p:nvPr>
            <p:ph idx="1"/>
          </p:nvPr>
        </p:nvPicPr>
        <p:blipFill>
          <a:blip r:embed="rId2"/>
          <a:srcRect t="16197" b="16197"/>
          <a:stretch>
            <a:fillRect/>
          </a:stretch>
        </p:blipFill>
        <p:spPr/>
      </p:pic>
      <p:sp>
        <p:nvSpPr>
          <p:cNvPr id="4" name="Slide Number Placeholder 3"/>
          <p:cNvSpPr>
            <a:spLocks noGrp="1"/>
          </p:cNvSpPr>
          <p:nvPr>
            <p:ph type="sldNum" sz="quarter" idx="12"/>
          </p:nvPr>
        </p:nvSpPr>
        <p:spPr/>
        <p:txBody>
          <a:bodyPr/>
          <a:lstStyle/>
          <a:p>
            <a:fld id="{1222ABCD-F9BB-574F-8534-494ACC4508B2}" type="slidenum">
              <a:rPr lang="en-US" smtClean="0"/>
              <a:pPr/>
              <a:t>17</a:t>
            </a:fld>
            <a:endParaRPr lang="en-US"/>
          </a:p>
        </p:txBody>
      </p:sp>
    </p:spTree>
    <p:extLst>
      <p:ext uri="{BB962C8B-B14F-4D97-AF65-F5344CB8AC3E}">
        <p14:creationId xmlns:p14="http://schemas.microsoft.com/office/powerpoint/2010/main" val="347409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7" name="Text Placeholder 6"/>
          <p:cNvSpPr>
            <a:spLocks noGrp="1"/>
          </p:cNvSpPr>
          <p:nvPr>
            <p:ph type="body" idx="1"/>
          </p:nvPr>
        </p:nvSpPr>
        <p:spPr/>
        <p:txBody>
          <a:bodyPr>
            <a:normAutofit/>
          </a:bodyPr>
          <a:lstStyle/>
          <a:p>
            <a:r>
              <a:rPr lang="en-US" sz="3200" i="1" dirty="0" smtClean="0"/>
              <a:t>Required</a:t>
            </a:r>
            <a:endParaRPr lang="en-US" sz="3200" i="1" dirty="0"/>
          </a:p>
        </p:txBody>
      </p:sp>
      <p:sp>
        <p:nvSpPr>
          <p:cNvPr id="5" name="Content Placeholder 4"/>
          <p:cNvSpPr>
            <a:spLocks noGrp="1"/>
          </p:cNvSpPr>
          <p:nvPr>
            <p:ph sz="half" idx="2"/>
          </p:nvPr>
        </p:nvSpPr>
        <p:spPr/>
        <p:txBody>
          <a:bodyPr/>
          <a:lstStyle/>
          <a:p>
            <a:r>
              <a:rPr lang="en-US" sz="3200" dirty="0" smtClean="0"/>
              <a:t>Streaming video (15fps or better)</a:t>
            </a:r>
          </a:p>
          <a:p>
            <a:r>
              <a:rPr lang="en-US" sz="3200" dirty="0" smtClean="0"/>
              <a:t>Transparent</a:t>
            </a:r>
          </a:p>
          <a:p>
            <a:r>
              <a:rPr lang="en-US" sz="3200" dirty="0" smtClean="0"/>
              <a:t>Lead shielded</a:t>
            </a:r>
          </a:p>
          <a:p>
            <a:r>
              <a:rPr lang="en-US" sz="3200" dirty="0" smtClean="0"/>
              <a:t>Wearable with glasses</a:t>
            </a:r>
          </a:p>
          <a:p>
            <a:endParaRPr lang="en-US" dirty="0" smtClean="0"/>
          </a:p>
          <a:p>
            <a:endParaRPr lang="en-US" dirty="0"/>
          </a:p>
        </p:txBody>
      </p:sp>
      <p:sp>
        <p:nvSpPr>
          <p:cNvPr id="8" name="Text Placeholder 7"/>
          <p:cNvSpPr>
            <a:spLocks noGrp="1"/>
          </p:cNvSpPr>
          <p:nvPr>
            <p:ph type="body" sz="quarter" idx="3"/>
          </p:nvPr>
        </p:nvSpPr>
        <p:spPr/>
        <p:txBody>
          <a:bodyPr>
            <a:normAutofit/>
          </a:bodyPr>
          <a:lstStyle/>
          <a:p>
            <a:r>
              <a:rPr lang="en-US" sz="3200" i="1" dirty="0" smtClean="0"/>
              <a:t>Desired</a:t>
            </a:r>
            <a:endParaRPr lang="en-US" sz="3200" i="1" dirty="0"/>
          </a:p>
        </p:txBody>
      </p:sp>
      <p:sp>
        <p:nvSpPr>
          <p:cNvPr id="6" name="Content Placeholder 5"/>
          <p:cNvSpPr>
            <a:spLocks noGrp="1"/>
          </p:cNvSpPr>
          <p:nvPr>
            <p:ph sz="quarter" idx="4"/>
          </p:nvPr>
        </p:nvSpPr>
        <p:spPr/>
        <p:txBody>
          <a:bodyPr>
            <a:normAutofit/>
          </a:bodyPr>
          <a:lstStyle/>
          <a:p>
            <a:r>
              <a:rPr lang="en-US" sz="3200" dirty="0" smtClean="0"/>
              <a:t>Voice command</a:t>
            </a:r>
          </a:p>
          <a:p>
            <a:r>
              <a:rPr lang="en-US" sz="3200" dirty="0" smtClean="0"/>
              <a:t>Eye tracking</a:t>
            </a:r>
          </a:p>
          <a:p>
            <a:r>
              <a:rPr lang="en-US" sz="3200" dirty="0" smtClean="0"/>
              <a:t>Binocular</a:t>
            </a:r>
          </a:p>
          <a:p>
            <a:r>
              <a:rPr lang="en-US" sz="3200" dirty="0" smtClean="0"/>
              <a:t>3D</a:t>
            </a:r>
          </a:p>
          <a:p>
            <a:r>
              <a:rPr lang="en-US" sz="3200" dirty="0" smtClean="0"/>
              <a:t>Lightweight</a:t>
            </a:r>
          </a:p>
        </p:txBody>
      </p:sp>
      <p:sp>
        <p:nvSpPr>
          <p:cNvPr id="4" name="Slide Number Placeholder 3"/>
          <p:cNvSpPr>
            <a:spLocks noGrp="1"/>
          </p:cNvSpPr>
          <p:nvPr>
            <p:ph type="sldNum" sz="quarter" idx="12"/>
          </p:nvPr>
        </p:nvSpPr>
        <p:spPr/>
        <p:txBody>
          <a:bodyPr/>
          <a:lstStyle/>
          <a:p>
            <a:fld id="{1222ABCD-F9BB-574F-8534-494ACC4508B2}" type="slidenum">
              <a:rPr lang="en-US" smtClean="0"/>
              <a:pPr/>
              <a:t>18</a:t>
            </a:fld>
            <a:endParaRPr lang="en-US"/>
          </a:p>
        </p:txBody>
      </p:sp>
    </p:spTree>
    <p:extLst>
      <p:ext uri="{BB962C8B-B14F-4D97-AF65-F5344CB8AC3E}">
        <p14:creationId xmlns:p14="http://schemas.microsoft.com/office/powerpoint/2010/main" val="1024095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wearable devices (2013)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Google Glass</a:t>
            </a:r>
          </a:p>
          <a:p>
            <a:r>
              <a:rPr lang="en-US" dirty="0" smtClean="0"/>
              <a:t>Sony HMZ-T1</a:t>
            </a:r>
          </a:p>
          <a:p>
            <a:r>
              <a:rPr lang="en-US" dirty="0" smtClean="0"/>
              <a:t>Oculus Rift</a:t>
            </a:r>
          </a:p>
          <a:p>
            <a:r>
              <a:rPr lang="en-US" dirty="0" smtClean="0"/>
              <a:t>Epson </a:t>
            </a:r>
            <a:r>
              <a:rPr lang="en-US" dirty="0" err="1" smtClean="0"/>
              <a:t>Moverio</a:t>
            </a:r>
            <a:r>
              <a:rPr lang="en-US" dirty="0" smtClean="0"/>
              <a:t> BT-100</a:t>
            </a:r>
          </a:p>
          <a:p>
            <a:r>
              <a:rPr lang="en-US" dirty="0" err="1" smtClean="0"/>
              <a:t>Vuzix</a:t>
            </a:r>
            <a:r>
              <a:rPr lang="en-US" dirty="0" smtClean="0"/>
              <a:t> M100</a:t>
            </a:r>
          </a:p>
          <a:p>
            <a:r>
              <a:rPr lang="en-US" dirty="0" smtClean="0"/>
              <a:t>Microsoft (unnamed)</a:t>
            </a:r>
          </a:p>
          <a:p>
            <a:r>
              <a:rPr lang="en-US" dirty="0" err="1" smtClean="0"/>
              <a:t>CastAR</a:t>
            </a:r>
            <a:endParaRPr lang="en-US" dirty="0" smtClean="0"/>
          </a:p>
          <a:p>
            <a:r>
              <a:rPr lang="en-US" dirty="0" smtClean="0"/>
              <a:t>Oakley Airwave</a:t>
            </a:r>
          </a:p>
          <a:p>
            <a:r>
              <a:rPr lang="en-US" dirty="0" smtClean="0"/>
              <a:t>Zeal Optics Transcend</a:t>
            </a:r>
            <a:endParaRPr lang="en-US" dirty="0"/>
          </a:p>
        </p:txBody>
      </p:sp>
      <p:sp>
        <p:nvSpPr>
          <p:cNvPr id="4" name="Slide Number Placeholder 3"/>
          <p:cNvSpPr>
            <a:spLocks noGrp="1"/>
          </p:cNvSpPr>
          <p:nvPr>
            <p:ph type="sldNum" sz="quarter" idx="12"/>
          </p:nvPr>
        </p:nvSpPr>
        <p:spPr/>
        <p:txBody>
          <a:bodyPr/>
          <a:lstStyle/>
          <a:p>
            <a:fld id="{1222ABCD-F9BB-574F-8534-494ACC4508B2}" type="slidenum">
              <a:rPr lang="en-US" smtClean="0"/>
              <a:pPr/>
              <a:t>19</a:t>
            </a:fld>
            <a:endParaRPr lang="en-US"/>
          </a:p>
        </p:txBody>
      </p:sp>
      <p:pic>
        <p:nvPicPr>
          <p:cNvPr id="5" name="Picture 4"/>
          <p:cNvPicPr>
            <a:picLocks noChangeAspect="1"/>
          </p:cNvPicPr>
          <p:nvPr/>
        </p:nvPicPr>
        <p:blipFill>
          <a:blip r:embed="rId2"/>
          <a:stretch>
            <a:fillRect/>
          </a:stretch>
        </p:blipFill>
        <p:spPr>
          <a:xfrm>
            <a:off x="3606800" y="1417638"/>
            <a:ext cx="3719797" cy="1171736"/>
          </a:xfrm>
          <a:prstGeom prst="rect">
            <a:avLst/>
          </a:prstGeom>
        </p:spPr>
      </p:pic>
      <p:pic>
        <p:nvPicPr>
          <p:cNvPr id="6" name="Picture 5"/>
          <p:cNvPicPr>
            <a:picLocks noChangeAspect="1"/>
          </p:cNvPicPr>
          <p:nvPr/>
        </p:nvPicPr>
        <p:blipFill>
          <a:blip r:embed="rId3"/>
          <a:stretch>
            <a:fillRect/>
          </a:stretch>
        </p:blipFill>
        <p:spPr>
          <a:xfrm>
            <a:off x="4902200" y="2589374"/>
            <a:ext cx="3302000" cy="2067106"/>
          </a:xfrm>
          <a:prstGeom prst="rect">
            <a:avLst/>
          </a:prstGeom>
        </p:spPr>
      </p:pic>
      <p:pic>
        <p:nvPicPr>
          <p:cNvPr id="7" name="Picture 6"/>
          <p:cNvPicPr>
            <a:picLocks noChangeAspect="1"/>
          </p:cNvPicPr>
          <p:nvPr/>
        </p:nvPicPr>
        <p:blipFill>
          <a:blip r:embed="rId4"/>
          <a:stretch>
            <a:fillRect/>
          </a:stretch>
        </p:blipFill>
        <p:spPr>
          <a:xfrm>
            <a:off x="4596568" y="4656480"/>
            <a:ext cx="3913264" cy="1936968"/>
          </a:xfrm>
          <a:prstGeom prst="rect">
            <a:avLst/>
          </a:prstGeom>
        </p:spPr>
      </p:pic>
    </p:spTree>
    <p:extLst>
      <p:ext uri="{BB962C8B-B14F-4D97-AF65-F5344CB8AC3E}">
        <p14:creationId xmlns:p14="http://schemas.microsoft.com/office/powerpoint/2010/main" val="205910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ppt_y"/>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8" fill="hold" nodeType="clickEffect">
                                  <p:stCondLst>
                                    <p:cond delay="0"/>
                                  </p:stCondLst>
                                  <p:childTnLst>
                                    <p:animEffect transition="out" filter="slide(fromLeft)">
                                      <p:cBhvr>
                                        <p:cTn id="12" dur="500"/>
                                        <p:tgtEl>
                                          <p:spTgt spid="3">
                                            <p:txEl>
                                              <p:pRg st="1" end="1"/>
                                            </p:txEl>
                                          </p:spTgt>
                                        </p:tgtEl>
                                      </p:cBhvr>
                                    </p:animEffect>
                                    <p:set>
                                      <p:cBhvr>
                                        <p:cTn id="13"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nodeType="clickEffect">
                                  <p:stCondLst>
                                    <p:cond delay="0"/>
                                  </p:stCondLst>
                                  <p:childTnLst>
                                    <p:anim calcmode="lin" valueType="num">
                                      <p:cBhvr additive="base">
                                        <p:cTn id="17" dur="5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18" dur="500"/>
                                        <p:tgtEl>
                                          <p:spTgt spid="3">
                                            <p:txEl>
                                              <p:pRg st="2" end="2"/>
                                            </p:txEl>
                                          </p:spTgt>
                                        </p:tgtEl>
                                        <p:attrNameLst>
                                          <p:attrName>ppt_y</p:attrName>
                                        </p:attrNameLst>
                                      </p:cBhvr>
                                      <p:tavLst>
                                        <p:tav tm="0">
                                          <p:val>
                                            <p:strVal val="ppt_y"/>
                                          </p:val>
                                        </p:tav>
                                        <p:tav tm="100000">
                                          <p:val>
                                            <p:strVal val="ppt_y"/>
                                          </p:val>
                                        </p:tav>
                                      </p:tavLst>
                                    </p:anim>
                                    <p:set>
                                      <p:cBhvr>
                                        <p:cTn id="19"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24" dur="500"/>
                                        <p:tgtEl>
                                          <p:spTgt spid="3">
                                            <p:txEl>
                                              <p:pRg st="4" end="4"/>
                                            </p:txEl>
                                          </p:spTgt>
                                        </p:tgtEl>
                                        <p:attrNameLst>
                                          <p:attrName>ppt_y</p:attrName>
                                        </p:attrNameLst>
                                      </p:cBhvr>
                                      <p:tavLst>
                                        <p:tav tm="0">
                                          <p:val>
                                            <p:strVal val="ppt_y"/>
                                          </p:val>
                                        </p:tav>
                                        <p:tav tm="100000">
                                          <p:val>
                                            <p:strVal val="ppt_y"/>
                                          </p:val>
                                        </p:tav>
                                      </p:tavLst>
                                    </p:anim>
                                    <p:set>
                                      <p:cBhvr>
                                        <p:cTn id="25"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8" fill="hold" nodeType="clickEffect">
                                  <p:stCondLst>
                                    <p:cond delay="0"/>
                                  </p:stCondLst>
                                  <p:childTnLst>
                                    <p:anim calcmode="lin" valueType="num">
                                      <p:cBhvr additive="base">
                                        <p:cTn id="29" dur="500"/>
                                        <p:tgtEl>
                                          <p:spTgt spid="3">
                                            <p:txEl>
                                              <p:pRg st="5" end="5"/>
                                            </p:txEl>
                                          </p:spTgt>
                                        </p:tgtEl>
                                        <p:attrNameLst>
                                          <p:attrName>ppt_x</p:attrName>
                                        </p:attrNameLst>
                                      </p:cBhvr>
                                      <p:tavLst>
                                        <p:tav tm="0">
                                          <p:val>
                                            <p:strVal val="ppt_x"/>
                                          </p:val>
                                        </p:tav>
                                        <p:tav tm="100000">
                                          <p:val>
                                            <p:strVal val="0-ppt_w/2"/>
                                          </p:val>
                                        </p:tav>
                                      </p:tavLst>
                                    </p:anim>
                                    <p:anim calcmode="lin" valueType="num">
                                      <p:cBhvr additive="base">
                                        <p:cTn id="30" dur="500"/>
                                        <p:tgtEl>
                                          <p:spTgt spid="3">
                                            <p:txEl>
                                              <p:pRg st="5" end="5"/>
                                            </p:txEl>
                                          </p:spTgt>
                                        </p:tgtEl>
                                        <p:attrNameLst>
                                          <p:attrName>ppt_y</p:attrName>
                                        </p:attrNameLst>
                                      </p:cBhvr>
                                      <p:tavLst>
                                        <p:tav tm="0">
                                          <p:val>
                                            <p:strVal val="ppt_y"/>
                                          </p:val>
                                        </p:tav>
                                        <p:tav tm="100000">
                                          <p:val>
                                            <p:strVal val="ppt_y"/>
                                          </p:val>
                                        </p:tav>
                                      </p:tavLst>
                                    </p:anim>
                                    <p:set>
                                      <p:cBhvr>
                                        <p:cTn id="31"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8" fill="hold" nodeType="clickEffect">
                                  <p:stCondLst>
                                    <p:cond delay="0"/>
                                  </p:stCondLst>
                                  <p:childTnLst>
                                    <p:anim calcmode="lin" valueType="num">
                                      <p:cBhvr additive="base">
                                        <p:cTn id="35" dur="5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36" dur="500"/>
                                        <p:tgtEl>
                                          <p:spTgt spid="3">
                                            <p:txEl>
                                              <p:pRg st="6" end="6"/>
                                            </p:txEl>
                                          </p:spTgt>
                                        </p:tgtEl>
                                        <p:attrNameLst>
                                          <p:attrName>ppt_y</p:attrName>
                                        </p:attrNameLst>
                                      </p:cBhvr>
                                      <p:tavLst>
                                        <p:tav tm="0">
                                          <p:val>
                                            <p:strVal val="ppt_y"/>
                                          </p:val>
                                        </p:tav>
                                        <p:tav tm="100000">
                                          <p:val>
                                            <p:strVal val="ppt_y"/>
                                          </p:val>
                                        </p:tav>
                                      </p:tavLst>
                                    </p:anim>
                                    <p:set>
                                      <p:cBhvr>
                                        <p:cTn id="37"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8" fill="hold" nodeType="clickEffect">
                                  <p:stCondLst>
                                    <p:cond delay="0"/>
                                  </p:stCondLst>
                                  <p:childTnLst>
                                    <p:anim calcmode="lin" valueType="num">
                                      <p:cBhvr additive="base">
                                        <p:cTn id="41" dur="500"/>
                                        <p:tgtEl>
                                          <p:spTgt spid="3">
                                            <p:txEl>
                                              <p:pRg st="7" end="7"/>
                                            </p:txEl>
                                          </p:spTgt>
                                        </p:tgtEl>
                                        <p:attrNameLst>
                                          <p:attrName>ppt_x</p:attrName>
                                        </p:attrNameLst>
                                      </p:cBhvr>
                                      <p:tavLst>
                                        <p:tav tm="0">
                                          <p:val>
                                            <p:strVal val="ppt_x"/>
                                          </p:val>
                                        </p:tav>
                                        <p:tav tm="100000">
                                          <p:val>
                                            <p:strVal val="0-ppt_w/2"/>
                                          </p:val>
                                        </p:tav>
                                      </p:tavLst>
                                    </p:anim>
                                    <p:anim calcmode="lin" valueType="num">
                                      <p:cBhvr additive="base">
                                        <p:cTn id="42" dur="500"/>
                                        <p:tgtEl>
                                          <p:spTgt spid="3">
                                            <p:txEl>
                                              <p:pRg st="7" end="7"/>
                                            </p:txEl>
                                          </p:spTgt>
                                        </p:tgtEl>
                                        <p:attrNameLst>
                                          <p:attrName>ppt_y</p:attrName>
                                        </p:attrNameLst>
                                      </p:cBhvr>
                                      <p:tavLst>
                                        <p:tav tm="0">
                                          <p:val>
                                            <p:strVal val="ppt_y"/>
                                          </p:val>
                                        </p:tav>
                                        <p:tav tm="100000">
                                          <p:val>
                                            <p:strVal val="ppt_y"/>
                                          </p:val>
                                        </p:tav>
                                      </p:tavLst>
                                    </p:anim>
                                    <p:set>
                                      <p:cBhvr>
                                        <p:cTn id="43"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8" fill="hold" nodeType="clickEffect">
                                  <p:stCondLst>
                                    <p:cond delay="0"/>
                                  </p:stCondLst>
                                  <p:childTnLst>
                                    <p:anim calcmode="lin" valueType="num">
                                      <p:cBhvr additive="base">
                                        <p:cTn id="47" dur="500"/>
                                        <p:tgtEl>
                                          <p:spTgt spid="3">
                                            <p:txEl>
                                              <p:pRg st="8" end="8"/>
                                            </p:txEl>
                                          </p:spTgt>
                                        </p:tgtEl>
                                        <p:attrNameLst>
                                          <p:attrName>ppt_x</p:attrName>
                                        </p:attrNameLst>
                                      </p:cBhvr>
                                      <p:tavLst>
                                        <p:tav tm="0">
                                          <p:val>
                                            <p:strVal val="ppt_x"/>
                                          </p:val>
                                        </p:tav>
                                        <p:tav tm="100000">
                                          <p:val>
                                            <p:strVal val="0-ppt_w/2"/>
                                          </p:val>
                                        </p:tav>
                                      </p:tavLst>
                                    </p:anim>
                                    <p:anim calcmode="lin" valueType="num">
                                      <p:cBhvr additive="base">
                                        <p:cTn id="48" dur="500"/>
                                        <p:tgtEl>
                                          <p:spTgt spid="3">
                                            <p:txEl>
                                              <p:pRg st="8" end="8"/>
                                            </p:txEl>
                                          </p:spTgt>
                                        </p:tgtEl>
                                        <p:attrNameLst>
                                          <p:attrName>ppt_y</p:attrName>
                                        </p:attrNameLst>
                                      </p:cBhvr>
                                      <p:tavLst>
                                        <p:tav tm="0">
                                          <p:val>
                                            <p:strVal val="ppt_y"/>
                                          </p:val>
                                        </p:tav>
                                        <p:tav tm="100000">
                                          <p:val>
                                            <p:strVal val="ppt_y"/>
                                          </p:val>
                                        </p:tav>
                                      </p:tavLst>
                                    </p:anim>
                                    <p:set>
                                      <p:cBhvr>
                                        <p:cTn id="49"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10400" y="5138966"/>
            <a:ext cx="1762349" cy="910547"/>
          </a:xfrm>
          <a:prstGeom prst="rect">
            <a:avLst/>
          </a:prstGeom>
        </p:spPr>
      </p:pic>
      <p:sp>
        <p:nvSpPr>
          <p:cNvPr id="16386" name="Title 1"/>
          <p:cNvSpPr>
            <a:spLocks noGrp="1"/>
          </p:cNvSpPr>
          <p:nvPr>
            <p:ph type="title"/>
          </p:nvPr>
        </p:nvSpPr>
        <p:spPr>
          <a:xfrm>
            <a:off x="457200" y="274638"/>
            <a:ext cx="8229600" cy="697568"/>
          </a:xfrm>
        </p:spPr>
        <p:txBody>
          <a:bodyPr/>
          <a:lstStyle/>
          <a:p>
            <a:r>
              <a:rPr lang="en-US" dirty="0" smtClean="0">
                <a:ea typeface="ＭＳ Ｐゴシック" pitchFamily="-110" charset="-128"/>
                <a:cs typeface="ＭＳ Ｐゴシック" pitchFamily="-110" charset="-128"/>
              </a:rPr>
              <a:t>C.V.</a:t>
            </a:r>
            <a:endParaRPr lang="en-US" dirty="0">
              <a:ea typeface="ＭＳ Ｐゴシック" pitchFamily="-110" charset="-128"/>
              <a:cs typeface="ＭＳ Ｐゴシック" pitchFamily="-110" charset="-128"/>
            </a:endParaRPr>
          </a:p>
        </p:txBody>
      </p:sp>
      <p:sp>
        <p:nvSpPr>
          <p:cNvPr id="16388" name="Content Placeholder 2"/>
          <p:cNvSpPr>
            <a:spLocks noGrp="1"/>
          </p:cNvSpPr>
          <p:nvPr>
            <p:ph idx="1"/>
          </p:nvPr>
        </p:nvSpPr>
        <p:spPr>
          <a:xfrm>
            <a:off x="457200" y="1066800"/>
            <a:ext cx="6164568" cy="5289550"/>
          </a:xfrm>
        </p:spPr>
        <p:txBody>
          <a:bodyPr>
            <a:normAutofit fontScale="77500" lnSpcReduction="20000"/>
          </a:bodyPr>
          <a:lstStyle/>
          <a:p>
            <a:r>
              <a:rPr lang="en-US" sz="2800" dirty="0"/>
              <a:t>Game designer since 1982: Western Technologies 1979-83, Sega, 1984</a:t>
            </a:r>
          </a:p>
          <a:p>
            <a:r>
              <a:rPr lang="en-US" sz="2800" dirty="0"/>
              <a:t>Producer since 1986: Atari Corp., 1986-87; Activision 1988-2000</a:t>
            </a:r>
          </a:p>
          <a:p>
            <a:r>
              <a:rPr lang="en-US" sz="2800" dirty="0"/>
              <a:t>Awards: </a:t>
            </a:r>
            <a:r>
              <a:rPr lang="en-US" sz="2800" i="1" dirty="0" err="1"/>
              <a:t>Mechwarrior</a:t>
            </a:r>
            <a:r>
              <a:rPr lang="en-US" sz="2800" dirty="0"/>
              <a:t> SNES, </a:t>
            </a:r>
            <a:r>
              <a:rPr lang="en-US" sz="2800" i="1" dirty="0"/>
              <a:t>Shanghai II: Dragon’s Eye </a:t>
            </a:r>
            <a:r>
              <a:rPr lang="en-US" sz="2800" dirty="0"/>
              <a:t>SNES, </a:t>
            </a:r>
            <a:r>
              <a:rPr lang="en-US" sz="2800" i="1" dirty="0"/>
              <a:t>Blast Chamber </a:t>
            </a:r>
            <a:r>
              <a:rPr lang="en-US" sz="2800" dirty="0"/>
              <a:t>PS1, </a:t>
            </a:r>
            <a:r>
              <a:rPr lang="en-US" sz="2800" i="1" dirty="0"/>
              <a:t>Shanghai: Great Moments </a:t>
            </a:r>
            <a:r>
              <a:rPr lang="en-US" sz="2800" dirty="0" smtClean="0"/>
              <a:t>PC/Mac</a:t>
            </a:r>
            <a:endParaRPr lang="en-US" sz="2800" dirty="0"/>
          </a:p>
          <a:p>
            <a:r>
              <a:rPr lang="en-US" sz="2800" dirty="0" smtClean="0"/>
              <a:t>Game consulting, expert testimony - since 2001</a:t>
            </a:r>
          </a:p>
          <a:p>
            <a:r>
              <a:rPr lang="en-US" sz="2800" dirty="0" smtClean="0"/>
              <a:t>Speaker</a:t>
            </a:r>
            <a:r>
              <a:rPr lang="en-US" sz="2800" dirty="0"/>
              <a:t>: GDC, CGE, KGC, </a:t>
            </a:r>
            <a:r>
              <a:rPr lang="en-US" sz="2800" dirty="0" err="1"/>
              <a:t>Siggraph</a:t>
            </a:r>
            <a:r>
              <a:rPr lang="en-US" sz="2800" dirty="0"/>
              <a:t>, E4All, Smithsonian</a:t>
            </a:r>
          </a:p>
          <a:p>
            <a:r>
              <a:rPr lang="en-US" sz="2800" dirty="0"/>
              <a:t>Author, contributing writer: game industry books, mah-jongg </a:t>
            </a:r>
            <a:r>
              <a:rPr lang="en-US" sz="2800" dirty="0" smtClean="0"/>
              <a:t>books/magazines</a:t>
            </a:r>
            <a:endParaRPr lang="en-US" sz="2800" dirty="0"/>
          </a:p>
          <a:p>
            <a:r>
              <a:rPr lang="en-US" sz="2800" dirty="0"/>
              <a:t>Monthly IGDA column, </a:t>
            </a:r>
            <a:r>
              <a:rPr lang="en-US" sz="2800" dirty="0" smtClean="0"/>
              <a:t>2002-2013</a:t>
            </a:r>
          </a:p>
          <a:p>
            <a:r>
              <a:rPr lang="en-US" sz="2800" dirty="0" smtClean="0"/>
              <a:t>Faculty, USC Viterbi School of Engineering, since 2006</a:t>
            </a:r>
          </a:p>
          <a:p>
            <a:endParaRPr lang="en-US" sz="2800" dirty="0"/>
          </a:p>
          <a:p>
            <a:pPr marL="0" indent="0">
              <a:buNone/>
            </a:pPr>
            <a:r>
              <a:rPr lang="en-US" sz="2800" dirty="0" smtClean="0">
                <a:solidFill>
                  <a:schemeClr val="bg1"/>
                </a:solidFill>
              </a:rPr>
              <a:t>Enough about me.</a:t>
            </a:r>
            <a:endParaRPr lang="en-US" sz="2800" dirty="0">
              <a:solidFill>
                <a:schemeClr val="bg1"/>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6621768" y="3303143"/>
            <a:ext cx="2472408" cy="595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349145" y="2335659"/>
            <a:ext cx="781050" cy="86134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165975" y="1642589"/>
            <a:ext cx="1520825" cy="519623"/>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929549" y="544499"/>
            <a:ext cx="1924050" cy="97847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7165975" y="4043083"/>
            <a:ext cx="863007" cy="874829"/>
          </a:xfrm>
          <a:prstGeom prst="rect">
            <a:avLst/>
          </a:prstGeom>
          <a:noFill/>
          <a:ln w="9525">
            <a:noFill/>
            <a:miter lim="800000"/>
            <a:headEnd/>
            <a:tailEnd/>
          </a:ln>
        </p:spPr>
      </p:pic>
      <p:pic>
        <p:nvPicPr>
          <p:cNvPr id="4" name="Picture 3"/>
          <p:cNvPicPr>
            <a:picLocks noChangeAspect="1"/>
          </p:cNvPicPr>
          <p:nvPr/>
        </p:nvPicPr>
        <p:blipFill>
          <a:blip r:embed="rId8"/>
          <a:stretch>
            <a:fillRect/>
          </a:stretch>
        </p:blipFill>
        <p:spPr>
          <a:xfrm>
            <a:off x="8230320" y="4081183"/>
            <a:ext cx="747628" cy="874884"/>
          </a:xfrm>
          <a:prstGeom prst="rect">
            <a:avLst/>
          </a:prstGeom>
        </p:spPr>
      </p:pic>
      <p:pic>
        <p:nvPicPr>
          <p:cNvPr id="12" name="Picture 11"/>
          <p:cNvPicPr>
            <a:picLocks noChangeAspect="1"/>
          </p:cNvPicPr>
          <p:nvPr/>
        </p:nvPicPr>
        <p:blipFill>
          <a:blip r:embed="rId9" cstate="print"/>
          <a:stretch>
            <a:fillRect/>
          </a:stretch>
        </p:blipFill>
        <p:spPr>
          <a:xfrm>
            <a:off x="2438400" y="6356350"/>
            <a:ext cx="3924300" cy="190500"/>
          </a:xfrm>
          <a:prstGeom prst="rect">
            <a:avLst/>
          </a:prstGeom>
        </p:spPr>
      </p:pic>
      <p:pic>
        <p:nvPicPr>
          <p:cNvPr id="8194" name="Picture 2" descr="Image result for usc viterb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5473410"/>
            <a:ext cx="2095500" cy="7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99688"/>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17842"/>
          </a:xfrm>
        </p:spPr>
        <p:txBody>
          <a:bodyPr>
            <a:normAutofit fontScale="90000"/>
          </a:bodyPr>
          <a:lstStyle/>
          <a:p>
            <a:r>
              <a:rPr lang="en-US" dirty="0" smtClean="0"/>
              <a:t>Meanwhile, at GDC 2013</a:t>
            </a:r>
            <a:endParaRPr lang="en-US" dirty="0"/>
          </a:p>
        </p:txBody>
      </p:sp>
      <p:sp>
        <p:nvSpPr>
          <p:cNvPr id="6" name="Text Placeholder 5"/>
          <p:cNvSpPr>
            <a:spLocks noGrp="1"/>
          </p:cNvSpPr>
          <p:nvPr>
            <p:ph type="body" idx="1"/>
          </p:nvPr>
        </p:nvSpPr>
        <p:spPr>
          <a:xfrm>
            <a:off x="457200" y="944881"/>
            <a:ext cx="4040188" cy="396240"/>
          </a:xfrm>
        </p:spPr>
        <p:txBody>
          <a:bodyPr>
            <a:normAutofit fontScale="92500" lnSpcReduction="10000"/>
          </a:bodyPr>
          <a:lstStyle/>
          <a:p>
            <a:pPr algn="ctr"/>
            <a:r>
              <a:rPr lang="en-US" dirty="0" smtClean="0"/>
              <a:t>Sony’s MORPHEUS</a:t>
            </a:r>
            <a:endParaRPr lang="en-US" dirty="0"/>
          </a:p>
        </p:txBody>
      </p:sp>
      <p:sp>
        <p:nvSpPr>
          <p:cNvPr id="8" name="Text Placeholder 7"/>
          <p:cNvSpPr>
            <a:spLocks noGrp="1"/>
          </p:cNvSpPr>
          <p:nvPr>
            <p:ph type="body" sz="quarter" idx="3"/>
          </p:nvPr>
        </p:nvSpPr>
        <p:spPr>
          <a:xfrm>
            <a:off x="4645025" y="944881"/>
            <a:ext cx="4041775" cy="396240"/>
          </a:xfrm>
        </p:spPr>
        <p:txBody>
          <a:bodyPr>
            <a:normAutofit fontScale="92500" lnSpcReduction="10000"/>
          </a:bodyPr>
          <a:lstStyle/>
          <a:p>
            <a:pPr algn="ctr"/>
            <a:r>
              <a:rPr lang="en-US" dirty="0" smtClean="0"/>
              <a:t>SEEBRIGHT</a:t>
            </a:r>
            <a:endParaRPr lang="en-US" dirty="0"/>
          </a:p>
        </p:txBody>
      </p:sp>
      <p:sp>
        <p:nvSpPr>
          <p:cNvPr id="4" name="Slide Number Placeholder 3"/>
          <p:cNvSpPr>
            <a:spLocks noGrp="1"/>
          </p:cNvSpPr>
          <p:nvPr>
            <p:ph type="sldNum" sz="quarter" idx="12"/>
          </p:nvPr>
        </p:nvSpPr>
        <p:spPr/>
        <p:txBody>
          <a:bodyPr/>
          <a:lstStyle/>
          <a:p>
            <a:fld id="{1222ABCD-F9BB-574F-8534-494ACC4508B2}" type="slidenum">
              <a:rPr lang="en-US" smtClean="0"/>
              <a:pPr/>
              <a:t>20</a:t>
            </a:fld>
            <a:endParaRPr lang="en-US"/>
          </a:p>
        </p:txBody>
      </p:sp>
      <p:pic>
        <p:nvPicPr>
          <p:cNvPr id="1026" name="Picture 2"/>
          <p:cNvPicPr>
            <a:picLocks noGrp="1" noChangeAspect="1" noChangeArrowheads="1"/>
          </p:cNvPicPr>
          <p:nvPr>
            <p:ph sz="half" idx="2"/>
          </p:nvPr>
        </p:nvPicPr>
        <p:blipFill>
          <a:blip r:embed="rId2"/>
          <a:srcRect/>
          <a:stretch>
            <a:fillRect/>
          </a:stretch>
        </p:blipFill>
        <p:spPr bwMode="auto">
          <a:xfrm>
            <a:off x="937210" y="1341438"/>
            <a:ext cx="3080167" cy="4784725"/>
          </a:xfrm>
          <a:prstGeom prst="rect">
            <a:avLst/>
          </a:prstGeom>
          <a:noFill/>
          <a:ln w="9525">
            <a:noFill/>
            <a:miter lim="800000"/>
            <a:headEnd/>
            <a:tailEnd/>
          </a:ln>
        </p:spPr>
      </p:pic>
      <p:pic>
        <p:nvPicPr>
          <p:cNvPr id="1027" name="Picture 3"/>
          <p:cNvPicPr>
            <a:picLocks noGrp="1" noChangeAspect="1" noChangeArrowheads="1"/>
          </p:cNvPicPr>
          <p:nvPr>
            <p:ph sz="quarter" idx="4"/>
          </p:nvPr>
        </p:nvPicPr>
        <p:blipFill>
          <a:blip r:embed="rId3"/>
          <a:srcRect/>
          <a:stretch>
            <a:fillRect/>
          </a:stretch>
        </p:blipFill>
        <p:spPr bwMode="auto">
          <a:xfrm>
            <a:off x="4982287" y="1341438"/>
            <a:ext cx="3367250" cy="4784725"/>
          </a:xfrm>
          <a:prstGeom prst="rect">
            <a:avLst/>
          </a:prstGeom>
          <a:noFill/>
          <a:ln w="9525">
            <a:noFill/>
            <a:miter lim="800000"/>
            <a:headEnd/>
            <a:tailEnd/>
          </a:ln>
        </p:spPr>
      </p:pic>
    </p:spTree>
    <p:extLst>
      <p:ext uri="{BB962C8B-B14F-4D97-AF65-F5344CB8AC3E}">
        <p14:creationId xmlns:p14="http://schemas.microsoft.com/office/powerpoint/2010/main" val="5107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82086" y="3696516"/>
            <a:ext cx="4161914" cy="3121436"/>
          </a:xfrm>
          <a:prstGeom prst="rect">
            <a:avLst/>
          </a:prstGeom>
        </p:spPr>
      </p:pic>
      <p:sp>
        <p:nvSpPr>
          <p:cNvPr id="2" name="Title 1"/>
          <p:cNvSpPr>
            <a:spLocks noGrp="1"/>
          </p:cNvSpPr>
          <p:nvPr>
            <p:ph type="title"/>
          </p:nvPr>
        </p:nvSpPr>
        <p:spPr/>
        <p:txBody>
          <a:bodyPr/>
          <a:lstStyle/>
          <a:p>
            <a:r>
              <a:rPr lang="en-US" dirty="0" smtClean="0"/>
              <a:t>Epson’s </a:t>
            </a:r>
            <a:r>
              <a:rPr lang="en-US" dirty="0" err="1" smtClean="0"/>
              <a:t>Moverio</a:t>
            </a:r>
            <a:r>
              <a:rPr lang="en-US" dirty="0" smtClean="0"/>
              <a:t> BT-100</a:t>
            </a:r>
            <a:endParaRPr lang="en-US" dirty="0"/>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US" dirty="0" smtClean="0"/>
              <a:t>Pros:</a:t>
            </a:r>
          </a:p>
          <a:p>
            <a:pPr lvl="1"/>
            <a:r>
              <a:rPr lang="en-US" dirty="0" smtClean="0"/>
              <a:t>Supports streaming video via Wi-Fi</a:t>
            </a:r>
          </a:p>
          <a:p>
            <a:pPr lvl="1"/>
            <a:r>
              <a:rPr lang="en-US" dirty="0" smtClean="0"/>
              <a:t>Transparent (can see real world through display)</a:t>
            </a:r>
          </a:p>
          <a:p>
            <a:pPr lvl="1"/>
            <a:r>
              <a:rPr lang="en-US" dirty="0" smtClean="0"/>
              <a:t>Fits over glasses</a:t>
            </a:r>
          </a:p>
          <a:p>
            <a:pPr lvl="1"/>
            <a:r>
              <a:rPr lang="en-US" dirty="0" smtClean="0"/>
              <a:t>Binocular</a:t>
            </a:r>
          </a:p>
          <a:p>
            <a:pPr lvl="1"/>
            <a:r>
              <a:rPr lang="en-US" dirty="0" smtClean="0"/>
              <a:t>Free SDK</a:t>
            </a:r>
          </a:p>
          <a:p>
            <a:pPr lvl="1"/>
            <a:r>
              <a:rPr lang="en-US" dirty="0" smtClean="0"/>
              <a:t>Epson’s US office is in Long Beach</a:t>
            </a:r>
          </a:p>
          <a:p>
            <a:r>
              <a:rPr lang="en-US" dirty="0" smtClean="0"/>
              <a:t>Cons:</a:t>
            </a:r>
          </a:p>
          <a:p>
            <a:pPr lvl="1"/>
            <a:r>
              <a:rPr lang="en-US" dirty="0" smtClean="0"/>
              <a:t>No voice-control </a:t>
            </a:r>
          </a:p>
          <a:p>
            <a:pPr lvl="1"/>
            <a:r>
              <a:rPr lang="en-US" dirty="0" smtClean="0"/>
              <a:t>Heavy</a:t>
            </a:r>
          </a:p>
          <a:p>
            <a:pPr lvl="1"/>
            <a:r>
              <a:rPr lang="en-US" dirty="0" smtClean="0"/>
              <a:t>Limited availability</a:t>
            </a:r>
          </a:p>
        </p:txBody>
      </p:sp>
      <p:sp>
        <p:nvSpPr>
          <p:cNvPr id="4" name="Slide Number Placeholder 3"/>
          <p:cNvSpPr>
            <a:spLocks noGrp="1"/>
          </p:cNvSpPr>
          <p:nvPr>
            <p:ph type="sldNum" sz="quarter" idx="12"/>
          </p:nvPr>
        </p:nvSpPr>
        <p:spPr/>
        <p:txBody>
          <a:bodyPr/>
          <a:lstStyle/>
          <a:p>
            <a:fld id="{1222ABCD-F9BB-574F-8534-494ACC4508B2}" type="slidenum">
              <a:rPr lang="en-US" smtClean="0"/>
              <a:pPr/>
              <a:t>21</a:t>
            </a:fld>
            <a:endParaRPr lang="en-US"/>
          </a:p>
        </p:txBody>
      </p:sp>
    </p:spTree>
    <p:extLst>
      <p:ext uri="{BB962C8B-B14F-4D97-AF65-F5344CB8AC3E}">
        <p14:creationId xmlns:p14="http://schemas.microsoft.com/office/powerpoint/2010/main" val="3773963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Is Believing</a:t>
            </a:r>
            <a:endParaRPr lang="en-US" dirty="0"/>
          </a:p>
        </p:txBody>
      </p:sp>
      <p:sp>
        <p:nvSpPr>
          <p:cNvPr id="3" name="Content Placeholder 2"/>
          <p:cNvSpPr>
            <a:spLocks noGrp="1"/>
          </p:cNvSpPr>
          <p:nvPr>
            <p:ph idx="1"/>
          </p:nvPr>
        </p:nvSpPr>
        <p:spPr>
          <a:xfrm>
            <a:off x="457200" y="1524000"/>
            <a:ext cx="8229600" cy="4602163"/>
          </a:xfrm>
        </p:spPr>
        <p:txBody>
          <a:bodyPr/>
          <a:lstStyle/>
          <a:p>
            <a:r>
              <a:rPr lang="en-US" dirty="0" smtClean="0"/>
              <a:t>After Christmas break and CES were out of the way, we went to see the BT-200 in person</a:t>
            </a:r>
          </a:p>
          <a:p>
            <a:r>
              <a:rPr lang="en-US" dirty="0" smtClean="0"/>
              <a:t>Yes, I said 200 (not 100)</a:t>
            </a:r>
          </a:p>
          <a:p>
            <a:r>
              <a:rPr lang="en-US" dirty="0" smtClean="0"/>
              <a:t>Newer, lighter, even better for our needs</a:t>
            </a:r>
          </a:p>
          <a:p>
            <a:r>
              <a:rPr lang="en-US" dirty="0" smtClean="0"/>
              <a:t>Pronounced highly suitable</a:t>
            </a:r>
          </a:p>
        </p:txBody>
      </p:sp>
      <p:sp>
        <p:nvSpPr>
          <p:cNvPr id="4" name="Slide Number Placeholder 3"/>
          <p:cNvSpPr>
            <a:spLocks noGrp="1"/>
          </p:cNvSpPr>
          <p:nvPr>
            <p:ph type="sldNum" sz="quarter" idx="12"/>
          </p:nvPr>
        </p:nvSpPr>
        <p:spPr/>
        <p:txBody>
          <a:bodyPr/>
          <a:lstStyle/>
          <a:p>
            <a:fld id="{1222ABCD-F9BB-574F-8534-494ACC4508B2}" type="slidenum">
              <a:rPr lang="en-US" smtClean="0"/>
              <a:pPr/>
              <a:t>22</a:t>
            </a:fld>
            <a:endParaRPr lang="en-US"/>
          </a:p>
        </p:txBody>
      </p:sp>
      <p:pic>
        <p:nvPicPr>
          <p:cNvPr id="5" name="Picture 4"/>
          <p:cNvPicPr>
            <a:picLocks noChangeAspect="1"/>
          </p:cNvPicPr>
          <p:nvPr/>
        </p:nvPicPr>
        <p:blipFill>
          <a:blip r:embed="rId2"/>
          <a:stretch>
            <a:fillRect/>
          </a:stretch>
        </p:blipFill>
        <p:spPr>
          <a:xfrm>
            <a:off x="2197979" y="4526946"/>
            <a:ext cx="5202596" cy="2008485"/>
          </a:xfrm>
          <a:prstGeom prst="rect">
            <a:avLst/>
          </a:prstGeom>
        </p:spPr>
      </p:pic>
    </p:spTree>
    <p:extLst>
      <p:ext uri="{BB962C8B-B14F-4D97-AF65-F5344CB8AC3E}">
        <p14:creationId xmlns:p14="http://schemas.microsoft.com/office/powerpoint/2010/main" val="400490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old – the new</a:t>
            </a:r>
            <a:endParaRPr lang="en-US" dirty="0"/>
          </a:p>
        </p:txBody>
      </p:sp>
      <p:sp>
        <p:nvSpPr>
          <p:cNvPr id="6" name="Text Placeholder 5"/>
          <p:cNvSpPr>
            <a:spLocks noGrp="1"/>
          </p:cNvSpPr>
          <p:nvPr>
            <p:ph type="body" idx="1"/>
          </p:nvPr>
        </p:nvSpPr>
        <p:spPr/>
        <p:txBody>
          <a:bodyPr/>
          <a:lstStyle/>
          <a:p>
            <a:r>
              <a:rPr lang="en-US" dirty="0" smtClean="0"/>
              <a:t>BT-100</a:t>
            </a:r>
            <a:endParaRPr lang="en-US" dirty="0"/>
          </a:p>
        </p:txBody>
      </p:sp>
      <p:pic>
        <p:nvPicPr>
          <p:cNvPr id="11" name="Content Placeholder 10"/>
          <p:cNvPicPr>
            <a:picLocks noGrp="1" noChangeAspect="1"/>
          </p:cNvPicPr>
          <p:nvPr>
            <p:ph sz="half" idx="2"/>
          </p:nvPr>
        </p:nvPicPr>
        <p:blipFill>
          <a:blip r:embed="rId2"/>
          <a:srcRect l="5463" r="5463"/>
          <a:stretch>
            <a:fillRect/>
          </a:stretch>
        </p:blipFill>
        <p:spPr/>
      </p:pic>
      <p:sp>
        <p:nvSpPr>
          <p:cNvPr id="8" name="Text Placeholder 7"/>
          <p:cNvSpPr>
            <a:spLocks noGrp="1"/>
          </p:cNvSpPr>
          <p:nvPr>
            <p:ph type="body" sz="quarter" idx="3"/>
          </p:nvPr>
        </p:nvSpPr>
        <p:spPr/>
        <p:txBody>
          <a:bodyPr/>
          <a:lstStyle/>
          <a:p>
            <a:r>
              <a:rPr lang="en-US" dirty="0" smtClean="0"/>
              <a:t>BT-200</a:t>
            </a:r>
            <a:endParaRPr lang="en-US" dirty="0"/>
          </a:p>
        </p:txBody>
      </p:sp>
      <p:sp>
        <p:nvSpPr>
          <p:cNvPr id="4" name="Slide Number Placeholder 3"/>
          <p:cNvSpPr>
            <a:spLocks noGrp="1"/>
          </p:cNvSpPr>
          <p:nvPr>
            <p:ph type="sldNum" sz="quarter" idx="12"/>
          </p:nvPr>
        </p:nvSpPr>
        <p:spPr/>
        <p:txBody>
          <a:bodyPr/>
          <a:lstStyle/>
          <a:p>
            <a:fld id="{1222ABCD-F9BB-574F-8534-494ACC4508B2}" type="slidenum">
              <a:rPr lang="en-US" smtClean="0"/>
              <a:pPr/>
              <a:t>23</a:t>
            </a:fld>
            <a:endParaRPr lang="en-US"/>
          </a:p>
        </p:txBody>
      </p:sp>
      <p:pic>
        <p:nvPicPr>
          <p:cNvPr id="13" name="Content Placeholder 12"/>
          <p:cNvPicPr>
            <a:picLocks noGrp="1" noChangeAspect="1"/>
          </p:cNvPicPr>
          <p:nvPr>
            <p:ph sz="quarter" idx="4"/>
          </p:nvPr>
        </p:nvPicPr>
        <p:blipFill>
          <a:blip r:embed="rId3"/>
          <a:srcRect t="2562" b="2562"/>
          <a:stretch>
            <a:fillRect/>
          </a:stretch>
        </p:blipFill>
        <p:spPr/>
      </p:pic>
    </p:spTree>
    <p:extLst>
      <p:ext uri="{BB962C8B-B14F-4D97-AF65-F5344CB8AC3E}">
        <p14:creationId xmlns:p14="http://schemas.microsoft.com/office/powerpoint/2010/main" val="33690963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t>
            </a:r>
            <a:r>
              <a:rPr lang="en-US" dirty="0" smtClean="0"/>
              <a:t>lose, but...</a:t>
            </a:r>
            <a:endParaRPr lang="en-US" dirty="0"/>
          </a:p>
        </p:txBody>
      </p:sp>
      <p:sp>
        <p:nvSpPr>
          <p:cNvPr id="9" name="Content Placeholder 8"/>
          <p:cNvSpPr>
            <a:spLocks noGrp="1"/>
          </p:cNvSpPr>
          <p:nvPr>
            <p:ph idx="1"/>
          </p:nvPr>
        </p:nvSpPr>
        <p:spPr>
          <a:xfrm>
            <a:off x="457200" y="1143000"/>
            <a:ext cx="5562600" cy="5060950"/>
          </a:xfrm>
        </p:spPr>
        <p:txBody>
          <a:bodyPr/>
          <a:lstStyle/>
          <a:p>
            <a:r>
              <a:rPr lang="en-US" dirty="0" smtClean="0"/>
              <a:t>The device was an Epson R&amp;D experiment, not yet a fully supported commercial product</a:t>
            </a:r>
          </a:p>
          <a:p>
            <a:r>
              <a:rPr lang="en-US" dirty="0" smtClean="0"/>
              <a:t>We couldn’t get video streaming to work</a:t>
            </a:r>
          </a:p>
          <a:p>
            <a:r>
              <a:rPr lang="en-US" dirty="0" smtClean="0"/>
              <a:t>HoloLens and Sony </a:t>
            </a:r>
            <a:r>
              <a:rPr lang="en-US" dirty="0" err="1" smtClean="0"/>
              <a:t>SmartEyeglass</a:t>
            </a:r>
            <a:r>
              <a:rPr lang="en-US" dirty="0" smtClean="0"/>
              <a:t> have probably overcome that; I need to check back in with HTE</a:t>
            </a:r>
            <a:endParaRPr lang="en-US" dirty="0"/>
          </a:p>
        </p:txBody>
      </p:sp>
      <p:sp>
        <p:nvSpPr>
          <p:cNvPr id="7" name="Slide Number Placeholder 6"/>
          <p:cNvSpPr>
            <a:spLocks noGrp="1"/>
          </p:cNvSpPr>
          <p:nvPr>
            <p:ph type="sldNum" sz="quarter" idx="12"/>
          </p:nvPr>
        </p:nvSpPr>
        <p:spPr/>
        <p:txBody>
          <a:bodyPr/>
          <a:lstStyle/>
          <a:p>
            <a:pPr>
              <a:defRPr/>
            </a:pPr>
            <a:fld id="{BB8C7D81-5752-4969-98E1-664F13AEFA15}" type="slidenum">
              <a:rPr lang="en-US" smtClean="0"/>
              <a:pPr>
                <a:defRPr/>
              </a:pPr>
              <a:t>24</a:t>
            </a:fld>
            <a:endParaRPr lang="en-US"/>
          </a:p>
        </p:txBody>
      </p:sp>
      <p:pic>
        <p:nvPicPr>
          <p:cNvPr id="10" name="Picture 9"/>
          <p:cNvPicPr>
            <a:picLocks noChangeAspect="1"/>
          </p:cNvPicPr>
          <p:nvPr/>
        </p:nvPicPr>
        <p:blipFill>
          <a:blip r:embed="rId2"/>
          <a:stretch>
            <a:fillRect/>
          </a:stretch>
        </p:blipFill>
        <p:spPr>
          <a:xfrm>
            <a:off x="6443662" y="876156"/>
            <a:ext cx="2352675" cy="3105150"/>
          </a:xfrm>
          <a:prstGeom prst="rect">
            <a:avLst/>
          </a:prstGeom>
        </p:spPr>
      </p:pic>
      <p:pic>
        <p:nvPicPr>
          <p:cNvPr id="11" name="Picture 10"/>
          <p:cNvPicPr>
            <a:picLocks noChangeAspect="1"/>
          </p:cNvPicPr>
          <p:nvPr/>
        </p:nvPicPr>
        <p:blipFill>
          <a:blip r:embed="rId3"/>
          <a:stretch>
            <a:fillRect/>
          </a:stretch>
        </p:blipFill>
        <p:spPr>
          <a:xfrm>
            <a:off x="6443661" y="3290743"/>
            <a:ext cx="2352675" cy="3095625"/>
          </a:xfrm>
          <a:prstGeom prst="rect">
            <a:avLst/>
          </a:prstGeom>
        </p:spPr>
      </p:pic>
    </p:spTree>
    <p:extLst>
      <p:ext uri="{BB962C8B-B14F-4D97-AF65-F5344CB8AC3E}">
        <p14:creationId xmlns:p14="http://schemas.microsoft.com/office/powerpoint/2010/main" val="6986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600" y="0"/>
            <a:ext cx="10287000" cy="6858000"/>
          </a:xfrm>
          <a:prstGeom prst="rect">
            <a:avLst/>
          </a:prstGeom>
        </p:spPr>
      </p:pic>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25</a:t>
            </a:fld>
            <a:endParaRPr lang="en-US"/>
          </a:p>
        </p:txBody>
      </p:sp>
      <p:pic>
        <p:nvPicPr>
          <p:cNvPr id="2" name="Picture 1"/>
          <p:cNvPicPr>
            <a:picLocks noChangeAspect="1"/>
          </p:cNvPicPr>
          <p:nvPr/>
        </p:nvPicPr>
        <p:blipFill>
          <a:blip r:embed="rId3"/>
          <a:stretch>
            <a:fillRect/>
          </a:stretch>
        </p:blipFill>
        <p:spPr>
          <a:xfrm>
            <a:off x="5410200" y="1676400"/>
            <a:ext cx="2543085" cy="2543085"/>
          </a:xfrm>
          <a:prstGeom prst="rect">
            <a:avLst/>
          </a:prstGeom>
        </p:spPr>
      </p:pic>
      <p:pic>
        <p:nvPicPr>
          <p:cNvPr id="3" name="Picture 2"/>
          <p:cNvPicPr>
            <a:picLocks noChangeAspect="1"/>
          </p:cNvPicPr>
          <p:nvPr/>
        </p:nvPicPr>
        <p:blipFill>
          <a:blip r:embed="rId4"/>
          <a:stretch>
            <a:fillRect/>
          </a:stretch>
        </p:blipFill>
        <p:spPr>
          <a:xfrm>
            <a:off x="685800" y="1720561"/>
            <a:ext cx="3676650" cy="4695825"/>
          </a:xfrm>
          <a:prstGeom prst="rect">
            <a:avLst/>
          </a:prstGeom>
        </p:spPr>
      </p:pic>
    </p:spTree>
    <p:extLst>
      <p:ext uri="{BB962C8B-B14F-4D97-AF65-F5344CB8AC3E}">
        <p14:creationId xmlns:p14="http://schemas.microsoft.com/office/powerpoint/2010/main" val="1765768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5200"/>
            <a:ext cx="8229600" cy="2620963"/>
          </a:xfrm>
        </p:spPr>
        <p:txBody>
          <a:bodyPr/>
          <a:lstStyle/>
          <a:p>
            <a:r>
              <a:rPr lang="en-US" dirty="0" smtClean="0"/>
              <a:t>LiveGameBoard.com: Live Game Board is... “</a:t>
            </a:r>
            <a:r>
              <a:rPr lang="en-US" dirty="0"/>
              <a:t>a mat which acts as game board on which 3D virtual content is </a:t>
            </a:r>
            <a:r>
              <a:rPr lang="en-US" dirty="0" err="1"/>
              <a:t>layed</a:t>
            </a:r>
            <a:r>
              <a:rPr lang="en-US" dirty="0"/>
              <a:t> over</a:t>
            </a:r>
            <a:r>
              <a:rPr lang="en-US" dirty="0" smtClean="0"/>
              <a:t>.”</a:t>
            </a:r>
          </a:p>
          <a:p>
            <a:r>
              <a:rPr lang="en-US" dirty="0" smtClean="0"/>
              <a:t>Multiple games, more in the works</a:t>
            </a:r>
          </a:p>
          <a:p>
            <a:r>
              <a:rPr lang="en-US" dirty="0" smtClean="0"/>
              <a:t>Supports Android at present</a:t>
            </a:r>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1652587" y="304800"/>
            <a:ext cx="5838825" cy="3086100"/>
          </a:xfrm>
          <a:prstGeom prst="rect">
            <a:avLst/>
          </a:prstGeom>
        </p:spPr>
      </p:pic>
    </p:spTree>
    <p:extLst>
      <p:ext uri="{BB962C8B-B14F-4D97-AF65-F5344CB8AC3E}">
        <p14:creationId xmlns:p14="http://schemas.microsoft.com/office/powerpoint/2010/main" val="908324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father.io</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a:t>R</a:t>
            </a:r>
            <a:r>
              <a:rPr lang="en-US" dirty="0" smtClean="0"/>
              <a:t>eal-life</a:t>
            </a:r>
            <a:r>
              <a:rPr lang="en-US" dirty="0"/>
              <a:t>, massive multiplayer, first person </a:t>
            </a:r>
            <a:r>
              <a:rPr lang="en-US" dirty="0" smtClean="0"/>
              <a:t>shooter – think massive multiplayer laser tag</a:t>
            </a:r>
          </a:p>
          <a:p>
            <a:r>
              <a:rPr lang="en-US" dirty="0" smtClean="0"/>
              <a:t>Crowdfunded on </a:t>
            </a:r>
            <a:r>
              <a:rPr lang="en-US" dirty="0" err="1" smtClean="0"/>
              <a:t>indiegogo</a:t>
            </a:r>
            <a:r>
              <a:rPr lang="en-US" dirty="0" smtClean="0"/>
              <a:t>, April 2016</a:t>
            </a:r>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27</a:t>
            </a:fld>
            <a:endParaRPr lang="en-US"/>
          </a:p>
        </p:txBody>
      </p:sp>
      <p:pic>
        <p:nvPicPr>
          <p:cNvPr id="5" name="Picture 4"/>
          <p:cNvPicPr>
            <a:picLocks noChangeAspect="1"/>
          </p:cNvPicPr>
          <p:nvPr/>
        </p:nvPicPr>
        <p:blipFill>
          <a:blip r:embed="rId2"/>
          <a:stretch>
            <a:fillRect/>
          </a:stretch>
        </p:blipFill>
        <p:spPr>
          <a:xfrm>
            <a:off x="457200" y="3124200"/>
            <a:ext cx="3657266" cy="2241550"/>
          </a:xfrm>
          <a:prstGeom prst="rect">
            <a:avLst/>
          </a:prstGeom>
        </p:spPr>
      </p:pic>
      <p:pic>
        <p:nvPicPr>
          <p:cNvPr id="6" name="Picture 5"/>
          <p:cNvPicPr>
            <a:picLocks noChangeAspect="1"/>
          </p:cNvPicPr>
          <p:nvPr/>
        </p:nvPicPr>
        <p:blipFill>
          <a:blip r:embed="rId3"/>
          <a:stretch>
            <a:fillRect/>
          </a:stretch>
        </p:blipFill>
        <p:spPr>
          <a:xfrm>
            <a:off x="4319420" y="3769617"/>
            <a:ext cx="4162425" cy="2319240"/>
          </a:xfrm>
          <a:prstGeom prst="rect">
            <a:avLst/>
          </a:prstGeom>
        </p:spPr>
      </p:pic>
    </p:spTree>
    <p:extLst>
      <p:ext uri="{BB962C8B-B14F-4D97-AF65-F5344CB8AC3E}">
        <p14:creationId xmlns:p14="http://schemas.microsoft.com/office/powerpoint/2010/main" val="1358577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2648"/>
          </a:xfrm>
        </p:spPr>
        <p:txBody>
          <a:bodyPr/>
          <a:lstStyle/>
          <a:p>
            <a:r>
              <a:rPr lang="en-US" i="1" dirty="0"/>
              <a:t>Pok</a:t>
            </a:r>
            <a:r>
              <a:rPr lang="en-US" i="1" dirty="0">
                <a:latin typeface="Calibri" panose="020F0502020204030204" pitchFamily="34" charset="0"/>
                <a:cs typeface="Calibri" panose="020F0502020204030204" pitchFamily="34" charset="0"/>
              </a:rPr>
              <a:t>é</a:t>
            </a:r>
            <a:r>
              <a:rPr lang="en-US" i="1" dirty="0"/>
              <a:t>mon </a:t>
            </a:r>
            <a:r>
              <a:rPr lang="en-US" i="1" dirty="0" smtClean="0"/>
              <a:t>Go</a:t>
            </a:r>
            <a:r>
              <a:rPr lang="en-US" dirty="0" smtClean="0"/>
              <a:t>, July 2016</a:t>
            </a:r>
            <a:endParaRPr lang="en-US" dirty="0"/>
          </a:p>
        </p:txBody>
      </p:sp>
      <p:sp>
        <p:nvSpPr>
          <p:cNvPr id="3" name="Content Placeholder 2"/>
          <p:cNvSpPr>
            <a:spLocks noGrp="1"/>
          </p:cNvSpPr>
          <p:nvPr>
            <p:ph idx="1"/>
          </p:nvPr>
        </p:nvSpPr>
        <p:spPr>
          <a:xfrm>
            <a:off x="457200" y="1107286"/>
            <a:ext cx="5181600" cy="4714077"/>
          </a:xfrm>
        </p:spPr>
        <p:txBody>
          <a:bodyPr/>
          <a:lstStyle/>
          <a:p>
            <a:r>
              <a:rPr lang="en-US" sz="3000" dirty="0" smtClean="0"/>
              <a:t>Niantic, GPS-based</a:t>
            </a:r>
          </a:p>
          <a:p>
            <a:r>
              <a:rPr lang="en-US" sz="3000" dirty="0" smtClean="0"/>
              <a:t>My students beta-tested</a:t>
            </a:r>
          </a:p>
          <a:p>
            <a:r>
              <a:rPr lang="en-US" sz="3000" dirty="0" smtClean="0"/>
              <a:t>I downloaded it but my 16GB iPhone 4S crashed</a:t>
            </a:r>
          </a:p>
          <a:p>
            <a:r>
              <a:rPr lang="en-US" sz="3000" dirty="0" smtClean="0"/>
              <a:t>So I got a 64GB iPhone SE</a:t>
            </a:r>
          </a:p>
          <a:p>
            <a:r>
              <a:rPr lang="en-US" sz="3000" dirty="0" smtClean="0"/>
              <a:t>At first, I wasn’t sure if the game was really AR</a:t>
            </a:r>
          </a:p>
          <a:p>
            <a:r>
              <a:rPr lang="en-US" sz="3000" dirty="0" smtClean="0"/>
              <a:t>But we soon heard about situations I’d foreseen for wearable AR games</a:t>
            </a:r>
            <a:endParaRPr lang="en-US" sz="3000"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5575419" y="1406093"/>
            <a:ext cx="3174762" cy="4762143"/>
          </a:xfrm>
          <a:prstGeom prst="rect">
            <a:avLst/>
          </a:prstGeom>
        </p:spPr>
      </p:pic>
    </p:spTree>
    <p:extLst>
      <p:ext uri="{BB962C8B-B14F-4D97-AF65-F5344CB8AC3E}">
        <p14:creationId xmlns:p14="http://schemas.microsoft.com/office/powerpoint/2010/main" val="3541828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i="1" dirty="0"/>
              <a:t>Pok</a:t>
            </a:r>
            <a:r>
              <a:rPr lang="en-US" i="1" dirty="0">
                <a:latin typeface="Calibri" panose="020F0502020204030204" pitchFamily="34" charset="0"/>
                <a:cs typeface="Calibri" panose="020F0502020204030204" pitchFamily="34" charset="0"/>
              </a:rPr>
              <a:t>é</a:t>
            </a:r>
            <a:r>
              <a:rPr lang="en-US" i="1" dirty="0"/>
              <a:t>mon </a:t>
            </a:r>
            <a:r>
              <a:rPr lang="en-US" i="1" dirty="0" smtClean="0"/>
              <a:t>Go </a:t>
            </a:r>
            <a:r>
              <a:rPr lang="en-US" dirty="0" smtClean="0"/>
              <a:t>incidents</a:t>
            </a:r>
            <a:endParaRPr lang="en-US" dirty="0"/>
          </a:p>
        </p:txBody>
      </p:sp>
      <p:sp>
        <p:nvSpPr>
          <p:cNvPr id="3" name="Content Placeholder 2"/>
          <p:cNvSpPr>
            <a:spLocks noGrp="1"/>
          </p:cNvSpPr>
          <p:nvPr>
            <p:ph sz="half" idx="1"/>
          </p:nvPr>
        </p:nvSpPr>
        <p:spPr>
          <a:xfrm>
            <a:off x="457200" y="1429183"/>
            <a:ext cx="4038600" cy="4525963"/>
          </a:xfrm>
        </p:spPr>
        <p:txBody>
          <a:bodyPr/>
          <a:lstStyle/>
          <a:p>
            <a:r>
              <a:rPr lang="en-US" sz="2000" dirty="0" smtClean="0">
                <a:effectLst>
                  <a:glow rad="101600">
                    <a:schemeClr val="bg1">
                      <a:alpha val="60000"/>
                    </a:schemeClr>
                  </a:glow>
                </a:effectLst>
              </a:rPr>
              <a:t>Melbourne: player killed by hit-and-run driver</a:t>
            </a:r>
          </a:p>
          <a:p>
            <a:r>
              <a:rPr lang="en-US" sz="2000" dirty="0" smtClean="0">
                <a:effectLst>
                  <a:glow rad="101600">
                    <a:schemeClr val="bg1">
                      <a:alpha val="60000"/>
                    </a:schemeClr>
                  </a:glow>
                </a:effectLst>
              </a:rPr>
              <a:t>Las Vegas: player mugged</a:t>
            </a:r>
          </a:p>
          <a:p>
            <a:r>
              <a:rPr lang="en-US" sz="2000" dirty="0" smtClean="0">
                <a:effectLst>
                  <a:glow rad="101600">
                    <a:schemeClr val="bg1">
                      <a:alpha val="60000"/>
                    </a:schemeClr>
                  </a:glow>
                </a:effectLst>
              </a:rPr>
              <a:t>Rio: Olympic gymnast racks up $5,000 phone bill playing PG</a:t>
            </a:r>
          </a:p>
          <a:p>
            <a:r>
              <a:rPr lang="en-US" sz="2000" dirty="0" smtClean="0">
                <a:effectLst>
                  <a:glow rad="101600">
                    <a:schemeClr val="bg1">
                      <a:alpha val="60000"/>
                    </a:schemeClr>
                  </a:glow>
                </a:effectLst>
              </a:rPr>
              <a:t>Ohio: two players arrested for trespassing in a zoo</a:t>
            </a:r>
          </a:p>
          <a:p>
            <a:r>
              <a:rPr lang="en-US" sz="2000" dirty="0">
                <a:effectLst>
                  <a:glow rad="101600">
                    <a:schemeClr val="bg1">
                      <a:alpha val="60000"/>
                    </a:schemeClr>
                  </a:glow>
                </a:effectLst>
              </a:rPr>
              <a:t>Brooklyn: </a:t>
            </a:r>
            <a:r>
              <a:rPr lang="en-US" sz="2000" dirty="0" smtClean="0">
                <a:effectLst>
                  <a:glow rad="101600">
                    <a:schemeClr val="bg1">
                      <a:alpha val="60000"/>
                    </a:schemeClr>
                  </a:glow>
                </a:effectLst>
              </a:rPr>
              <a:t>player </a:t>
            </a:r>
            <a:r>
              <a:rPr lang="en-US" sz="2000" dirty="0">
                <a:effectLst>
                  <a:glow rad="101600">
                    <a:schemeClr val="bg1">
                      <a:alpha val="60000"/>
                    </a:schemeClr>
                  </a:glow>
                </a:effectLst>
              </a:rPr>
              <a:t>falls into pool</a:t>
            </a:r>
          </a:p>
          <a:p>
            <a:r>
              <a:rPr lang="en-US" sz="2000" dirty="0" smtClean="0">
                <a:effectLst>
                  <a:glow rad="101600">
                    <a:schemeClr val="bg1">
                      <a:alpha val="60000"/>
                    </a:schemeClr>
                  </a:glow>
                </a:effectLst>
              </a:rPr>
              <a:t>Encinitas: two players fall off cliff</a:t>
            </a:r>
          </a:p>
          <a:p>
            <a:r>
              <a:rPr lang="en-US" sz="2000" dirty="0" smtClean="0">
                <a:effectLst>
                  <a:glow rad="101600">
                    <a:schemeClr val="bg1">
                      <a:alpha val="60000"/>
                    </a:schemeClr>
                  </a:glow>
                </a:effectLst>
              </a:rPr>
              <a:t>Tampa: player refuses cop’s order to vacate park, gets </a:t>
            </a:r>
            <a:r>
              <a:rPr lang="en-US" sz="2000" dirty="0" err="1" smtClean="0">
                <a:effectLst>
                  <a:glow rad="101600">
                    <a:schemeClr val="bg1">
                      <a:alpha val="60000"/>
                    </a:schemeClr>
                  </a:glow>
                </a:effectLst>
              </a:rPr>
              <a:t>tased</a:t>
            </a:r>
            <a:endParaRPr lang="en-US" sz="2000" dirty="0" smtClean="0">
              <a:effectLst>
                <a:glow rad="101600">
                  <a:schemeClr val="bg1">
                    <a:alpha val="60000"/>
                  </a:schemeClr>
                </a:glow>
              </a:effectLst>
            </a:endParaRPr>
          </a:p>
          <a:p>
            <a:r>
              <a:rPr lang="en-US" sz="2000" dirty="0">
                <a:effectLst>
                  <a:glow rad="101600">
                    <a:schemeClr val="bg1">
                      <a:alpha val="60000"/>
                    </a:schemeClr>
                  </a:glow>
                </a:effectLst>
              </a:rPr>
              <a:t>Saudi Arabia: </a:t>
            </a:r>
            <a:r>
              <a:rPr lang="en-US" sz="2000" i="1" dirty="0">
                <a:effectLst>
                  <a:glow rad="101600">
                    <a:schemeClr val="bg1">
                      <a:alpha val="60000"/>
                    </a:schemeClr>
                  </a:glow>
                </a:effectLst>
              </a:rPr>
              <a:t>Pok</a:t>
            </a:r>
            <a:r>
              <a:rPr lang="en-US" sz="2000" i="1" dirty="0">
                <a:effectLst>
                  <a:glow rad="101600">
                    <a:schemeClr val="bg1">
                      <a:alpha val="60000"/>
                    </a:schemeClr>
                  </a:glow>
                </a:effectLst>
                <a:latin typeface="Calibri" panose="020F0502020204030204" pitchFamily="34" charset="0"/>
                <a:cs typeface="Calibri" panose="020F0502020204030204" pitchFamily="34" charset="0"/>
              </a:rPr>
              <a:t>é</a:t>
            </a:r>
            <a:r>
              <a:rPr lang="en-US" sz="2000" i="1" dirty="0">
                <a:effectLst>
                  <a:glow rad="101600">
                    <a:schemeClr val="bg1">
                      <a:alpha val="60000"/>
                    </a:schemeClr>
                  </a:glow>
                </a:effectLst>
              </a:rPr>
              <a:t>mon</a:t>
            </a:r>
            <a:r>
              <a:rPr lang="en-US" sz="2000" dirty="0">
                <a:effectLst>
                  <a:glow rad="101600">
                    <a:schemeClr val="bg1">
                      <a:alpha val="60000"/>
                    </a:schemeClr>
                  </a:glow>
                </a:effectLst>
              </a:rPr>
              <a:t> outlawed</a:t>
            </a:r>
          </a:p>
          <a:p>
            <a:r>
              <a:rPr lang="en-US" sz="2000" dirty="0" smtClean="0">
                <a:effectLst>
                  <a:glow rad="101600">
                    <a:schemeClr val="bg1">
                      <a:alpha val="60000"/>
                    </a:schemeClr>
                  </a:glow>
                </a:effectLst>
              </a:rPr>
              <a:t>UK: playing banned in cemetery</a:t>
            </a:r>
          </a:p>
        </p:txBody>
      </p:sp>
      <p:sp>
        <p:nvSpPr>
          <p:cNvPr id="5" name="Content Placeholder 4"/>
          <p:cNvSpPr>
            <a:spLocks noGrp="1"/>
          </p:cNvSpPr>
          <p:nvPr>
            <p:ph sz="half" idx="2"/>
          </p:nvPr>
        </p:nvSpPr>
        <p:spPr>
          <a:xfrm>
            <a:off x="4638964" y="1524000"/>
            <a:ext cx="4038600" cy="4525963"/>
          </a:xfrm>
        </p:spPr>
        <p:txBody>
          <a:bodyPr/>
          <a:lstStyle/>
          <a:p>
            <a:r>
              <a:rPr lang="en-US" sz="2000" dirty="0" smtClean="0">
                <a:effectLst>
                  <a:glow rad="101600">
                    <a:schemeClr val="bg1">
                      <a:alpha val="60000"/>
                    </a:schemeClr>
                  </a:glow>
                </a:effectLst>
              </a:rPr>
              <a:t>Missouri: robbers lure players with a planted </a:t>
            </a:r>
            <a:r>
              <a:rPr lang="en-US" sz="2000" dirty="0" err="1" smtClean="0">
                <a:effectLst>
                  <a:glow rad="101600">
                    <a:schemeClr val="bg1">
                      <a:alpha val="60000"/>
                    </a:schemeClr>
                  </a:glow>
                </a:effectLst>
              </a:rPr>
              <a:t>Pok</a:t>
            </a:r>
            <a:r>
              <a:rPr lang="en-US" sz="2000" dirty="0" err="1" smtClean="0">
                <a:effectLst>
                  <a:glow rad="101600">
                    <a:schemeClr val="bg1">
                      <a:alpha val="60000"/>
                    </a:schemeClr>
                  </a:glow>
                </a:effectLst>
                <a:latin typeface="Calibri" panose="020F0502020204030204" pitchFamily="34" charset="0"/>
                <a:cs typeface="Calibri" panose="020F0502020204030204" pitchFamily="34" charset="0"/>
              </a:rPr>
              <a:t>é</a:t>
            </a:r>
            <a:r>
              <a:rPr lang="en-US" sz="2000" dirty="0" err="1" smtClean="0">
                <a:effectLst>
                  <a:glow rad="101600">
                    <a:schemeClr val="bg1">
                      <a:alpha val="60000"/>
                    </a:schemeClr>
                  </a:glow>
                </a:effectLst>
              </a:rPr>
              <a:t>stop</a:t>
            </a:r>
            <a:endParaRPr lang="en-US" sz="2000" dirty="0" smtClean="0">
              <a:effectLst>
                <a:glow rad="101600">
                  <a:schemeClr val="bg1">
                    <a:alpha val="60000"/>
                  </a:schemeClr>
                </a:glow>
              </a:effectLst>
            </a:endParaRPr>
          </a:p>
          <a:p>
            <a:r>
              <a:rPr lang="en-US" sz="2000" dirty="0" smtClean="0">
                <a:effectLst>
                  <a:glow rad="101600">
                    <a:schemeClr val="bg1">
                      <a:alpha val="60000"/>
                    </a:schemeClr>
                  </a:glow>
                </a:effectLst>
              </a:rPr>
              <a:t>Baltimore: player crashes into  cop car</a:t>
            </a:r>
          </a:p>
          <a:p>
            <a:r>
              <a:rPr lang="en-US" sz="2000" dirty="0" smtClean="0">
                <a:effectLst>
                  <a:glow rad="101600">
                    <a:schemeClr val="bg1">
                      <a:alpha val="60000"/>
                    </a:schemeClr>
                  </a:glow>
                </a:effectLst>
              </a:rPr>
              <a:t>Tokyo: man assaults player, accusing her of photographing him</a:t>
            </a:r>
          </a:p>
          <a:p>
            <a:r>
              <a:rPr lang="en-US" sz="2000" dirty="0" smtClean="0">
                <a:effectLst>
                  <a:glow rad="101600">
                    <a:schemeClr val="bg1">
                      <a:alpha val="60000"/>
                    </a:schemeClr>
                  </a:glow>
                </a:effectLst>
              </a:rPr>
              <a:t>Long Island: idiot hurt, playing while skateboarding</a:t>
            </a:r>
          </a:p>
          <a:p>
            <a:r>
              <a:rPr lang="en-US" sz="2000" dirty="0" smtClean="0">
                <a:effectLst>
                  <a:glow rad="101600">
                    <a:schemeClr val="bg1">
                      <a:alpha val="60000"/>
                    </a:schemeClr>
                  </a:glow>
                </a:effectLst>
              </a:rPr>
              <a:t>Toronto: homeowner fires pellet gun at pesky plethora of players</a:t>
            </a:r>
          </a:p>
          <a:p>
            <a:r>
              <a:rPr lang="en-US" sz="2000" dirty="0">
                <a:effectLst>
                  <a:glow rad="101600">
                    <a:schemeClr val="bg1">
                      <a:alpha val="60000"/>
                    </a:schemeClr>
                  </a:glow>
                </a:effectLst>
              </a:rPr>
              <a:t>San Diego: players chase Pok</a:t>
            </a:r>
            <a:r>
              <a:rPr lang="en-US" sz="2000" dirty="0">
                <a:effectLst>
                  <a:glow rad="101600">
                    <a:schemeClr val="bg1">
                      <a:alpha val="60000"/>
                    </a:schemeClr>
                  </a:glow>
                </a:effectLst>
                <a:latin typeface="Calibri" panose="020F0502020204030204" pitchFamily="34" charset="0"/>
                <a:cs typeface="Calibri" panose="020F0502020204030204" pitchFamily="34" charset="0"/>
              </a:rPr>
              <a:t>é</a:t>
            </a:r>
            <a:r>
              <a:rPr lang="en-US" sz="2000" dirty="0">
                <a:effectLst>
                  <a:glow rad="101600">
                    <a:schemeClr val="bg1">
                      <a:alpha val="60000"/>
                    </a:schemeClr>
                  </a:glow>
                </a:effectLst>
              </a:rPr>
              <a:t>mon, find dead </a:t>
            </a:r>
            <a:r>
              <a:rPr lang="en-US" sz="2000" dirty="0" smtClean="0">
                <a:effectLst>
                  <a:glow rad="101600">
                    <a:schemeClr val="bg1">
                      <a:alpha val="60000"/>
                    </a:schemeClr>
                  </a:glow>
                </a:effectLst>
              </a:rPr>
              <a:t>body</a:t>
            </a:r>
            <a:endParaRPr lang="en-US" sz="2000" dirty="0">
              <a:effectLst>
                <a:glow rad="101600">
                  <a:schemeClr val="bg1">
                    <a:alpha val="60000"/>
                  </a:schemeClr>
                </a:glow>
              </a:effectLst>
            </a:endParaRP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29</a:t>
            </a:fld>
            <a:endParaRPr lang="en-US"/>
          </a:p>
        </p:txBody>
      </p:sp>
      <p:pic>
        <p:nvPicPr>
          <p:cNvPr id="8" name="Picture 7"/>
          <p:cNvPicPr>
            <a:picLocks noChangeAspect="1"/>
          </p:cNvPicPr>
          <p:nvPr/>
        </p:nvPicPr>
        <p:blipFill>
          <a:blip r:embed="rId3"/>
          <a:stretch>
            <a:fillRect/>
          </a:stretch>
        </p:blipFill>
        <p:spPr>
          <a:xfrm>
            <a:off x="253999" y="2133600"/>
            <a:ext cx="8636002" cy="2590800"/>
          </a:xfrm>
          <a:prstGeom prst="rect">
            <a:avLst/>
          </a:prstGeom>
        </p:spPr>
      </p:pic>
    </p:spTree>
    <p:extLst>
      <p:ext uri="{BB962C8B-B14F-4D97-AF65-F5344CB8AC3E}">
        <p14:creationId xmlns:p14="http://schemas.microsoft.com/office/powerpoint/2010/main" val="10608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a:t>
            </a:fld>
            <a:endParaRPr lang="en-US"/>
          </a:p>
        </p:txBody>
      </p:sp>
      <p:pic>
        <p:nvPicPr>
          <p:cNvPr id="9220" name="Picture 4" descr="Image result for vectr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484" y="381000"/>
            <a:ext cx="17145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537062" y="239757"/>
            <a:ext cx="2038350" cy="1474864"/>
          </a:xfrm>
          <a:prstGeom prst="rect">
            <a:avLst/>
          </a:prstGeom>
        </p:spPr>
      </p:pic>
      <p:pic>
        <p:nvPicPr>
          <p:cNvPr id="7" name="Picture 6"/>
          <p:cNvPicPr>
            <a:picLocks noChangeAspect="1"/>
          </p:cNvPicPr>
          <p:nvPr/>
        </p:nvPicPr>
        <p:blipFill>
          <a:blip r:embed="rId4"/>
          <a:stretch>
            <a:fillRect/>
          </a:stretch>
        </p:blipFill>
        <p:spPr>
          <a:xfrm>
            <a:off x="5689614" y="85214"/>
            <a:ext cx="1816840" cy="2511761"/>
          </a:xfrm>
          <a:prstGeom prst="rect">
            <a:avLst/>
          </a:prstGeom>
        </p:spPr>
      </p:pic>
      <p:pic>
        <p:nvPicPr>
          <p:cNvPr id="8" name="Picture 7"/>
          <p:cNvPicPr>
            <a:picLocks noChangeAspect="1"/>
          </p:cNvPicPr>
          <p:nvPr/>
        </p:nvPicPr>
        <p:blipFill>
          <a:blip r:embed="rId5"/>
          <a:stretch>
            <a:fillRect/>
          </a:stretch>
        </p:blipFill>
        <p:spPr>
          <a:xfrm>
            <a:off x="7369163" y="540748"/>
            <a:ext cx="1627770" cy="2347745"/>
          </a:xfrm>
          <a:prstGeom prst="rect">
            <a:avLst/>
          </a:prstGeom>
        </p:spPr>
      </p:pic>
      <p:pic>
        <p:nvPicPr>
          <p:cNvPr id="9" name="Picture 8"/>
          <p:cNvPicPr>
            <a:picLocks noChangeAspect="1"/>
          </p:cNvPicPr>
          <p:nvPr/>
        </p:nvPicPr>
        <p:blipFill>
          <a:blip r:embed="rId6"/>
          <a:stretch>
            <a:fillRect/>
          </a:stretch>
        </p:blipFill>
        <p:spPr>
          <a:xfrm>
            <a:off x="1487488" y="2610704"/>
            <a:ext cx="2409825" cy="1763287"/>
          </a:xfrm>
          <a:prstGeom prst="rect">
            <a:avLst/>
          </a:prstGeom>
        </p:spPr>
      </p:pic>
      <p:pic>
        <p:nvPicPr>
          <p:cNvPr id="10" name="Picture 9"/>
          <p:cNvPicPr>
            <a:picLocks noChangeAspect="1"/>
          </p:cNvPicPr>
          <p:nvPr/>
        </p:nvPicPr>
        <p:blipFill>
          <a:blip r:embed="rId7"/>
          <a:stretch>
            <a:fillRect/>
          </a:stretch>
        </p:blipFill>
        <p:spPr>
          <a:xfrm>
            <a:off x="4901929" y="2976337"/>
            <a:ext cx="2409825" cy="1763287"/>
          </a:xfrm>
          <a:prstGeom prst="rect">
            <a:avLst/>
          </a:prstGeom>
        </p:spPr>
      </p:pic>
      <p:pic>
        <p:nvPicPr>
          <p:cNvPr id="9222" name="Picture 6" descr="Image result for blast chamber p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1907" y="1741848"/>
            <a:ext cx="1692888" cy="1633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tretch>
            <a:fillRect/>
          </a:stretch>
        </p:blipFill>
        <p:spPr>
          <a:xfrm>
            <a:off x="76200" y="3902843"/>
            <a:ext cx="2409825" cy="1763287"/>
          </a:xfrm>
          <a:prstGeom prst="rect">
            <a:avLst/>
          </a:prstGeom>
        </p:spPr>
      </p:pic>
      <p:pic>
        <p:nvPicPr>
          <p:cNvPr id="9224" name="Picture 8" descr="Image result for star trek da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6151" y="4812195"/>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stretch>
            <a:fillRect/>
          </a:stretch>
        </p:blipFill>
        <p:spPr>
          <a:xfrm>
            <a:off x="1985267" y="4225801"/>
            <a:ext cx="1729216" cy="2600325"/>
          </a:xfrm>
          <a:prstGeom prst="rect">
            <a:avLst/>
          </a:prstGeom>
        </p:spPr>
      </p:pic>
      <p:pic>
        <p:nvPicPr>
          <p:cNvPr id="14" name="Picture 13"/>
          <p:cNvPicPr>
            <a:picLocks noChangeAspect="1"/>
          </p:cNvPicPr>
          <p:nvPr/>
        </p:nvPicPr>
        <p:blipFill>
          <a:blip r:embed="rId12"/>
          <a:stretch>
            <a:fillRect/>
          </a:stretch>
        </p:blipFill>
        <p:spPr>
          <a:xfrm>
            <a:off x="443405" y="105996"/>
            <a:ext cx="1662589" cy="2113138"/>
          </a:xfrm>
          <a:prstGeom prst="rect">
            <a:avLst/>
          </a:prstGeom>
        </p:spPr>
      </p:pic>
      <p:pic>
        <p:nvPicPr>
          <p:cNvPr id="5" name="Picture 4"/>
          <p:cNvPicPr>
            <a:picLocks noChangeAspect="1"/>
          </p:cNvPicPr>
          <p:nvPr/>
        </p:nvPicPr>
        <p:blipFill>
          <a:blip r:embed="rId13"/>
          <a:stretch>
            <a:fillRect/>
          </a:stretch>
        </p:blipFill>
        <p:spPr>
          <a:xfrm>
            <a:off x="87902" y="929183"/>
            <a:ext cx="1657350" cy="2114550"/>
          </a:xfrm>
          <a:prstGeom prst="rect">
            <a:avLst/>
          </a:prstGeom>
        </p:spPr>
      </p:pic>
      <p:pic>
        <p:nvPicPr>
          <p:cNvPr id="15" name="Picture 14"/>
          <p:cNvPicPr>
            <a:picLocks noChangeAspect="1"/>
          </p:cNvPicPr>
          <p:nvPr/>
        </p:nvPicPr>
        <p:blipFill>
          <a:blip r:embed="rId14"/>
          <a:stretch>
            <a:fillRect/>
          </a:stretch>
        </p:blipFill>
        <p:spPr>
          <a:xfrm>
            <a:off x="3462911" y="3375220"/>
            <a:ext cx="1474585" cy="1730180"/>
          </a:xfrm>
          <a:prstGeom prst="rect">
            <a:avLst/>
          </a:prstGeom>
        </p:spPr>
      </p:pic>
      <p:pic>
        <p:nvPicPr>
          <p:cNvPr id="9228" name="Picture 12" descr="Image result for top gun 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0298" y="4695578"/>
            <a:ext cx="1545718" cy="1660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6"/>
          <a:stretch>
            <a:fillRect/>
          </a:stretch>
        </p:blipFill>
        <p:spPr>
          <a:xfrm>
            <a:off x="7331915" y="2984848"/>
            <a:ext cx="1512951" cy="2895600"/>
          </a:xfrm>
          <a:prstGeom prst="rect">
            <a:avLst/>
          </a:prstGeom>
        </p:spPr>
      </p:pic>
    </p:spTree>
    <p:extLst>
      <p:ext uri="{BB962C8B-B14F-4D97-AF65-F5344CB8AC3E}">
        <p14:creationId xmlns:p14="http://schemas.microsoft.com/office/powerpoint/2010/main" val="864049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oubts dispelled – it </a:t>
            </a:r>
            <a:r>
              <a:rPr lang="en-US" i="1" u="sng" dirty="0" smtClean="0"/>
              <a:t>is</a:t>
            </a:r>
            <a:r>
              <a:rPr lang="en-US" dirty="0" smtClean="0"/>
              <a:t> AR</a:t>
            </a:r>
            <a:endParaRPr lang="en-US" dirty="0"/>
          </a:p>
        </p:txBody>
      </p:sp>
      <p:sp>
        <p:nvSpPr>
          <p:cNvPr id="5" name="Slide Number Placeholder 4"/>
          <p:cNvSpPr>
            <a:spLocks noGrp="1"/>
          </p:cNvSpPr>
          <p:nvPr>
            <p:ph type="sldNum" sz="quarter" idx="12"/>
          </p:nvPr>
        </p:nvSpPr>
        <p:spPr/>
        <p:txBody>
          <a:bodyPr/>
          <a:lstStyle/>
          <a:p>
            <a:pPr>
              <a:defRPr/>
            </a:pPr>
            <a:fld id="{3B442C06-5950-4457-A019-0C3BED759643}"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454891" y="1417638"/>
            <a:ext cx="2639748" cy="4685943"/>
          </a:xfrm>
          <a:prstGeom prst="rect">
            <a:avLst/>
          </a:prstGeom>
        </p:spPr>
      </p:pic>
      <p:pic>
        <p:nvPicPr>
          <p:cNvPr id="7" name="Picture 6"/>
          <p:cNvPicPr>
            <a:picLocks noChangeAspect="1"/>
          </p:cNvPicPr>
          <p:nvPr/>
        </p:nvPicPr>
        <p:blipFill>
          <a:blip r:embed="rId3"/>
          <a:stretch>
            <a:fillRect/>
          </a:stretch>
        </p:blipFill>
        <p:spPr>
          <a:xfrm>
            <a:off x="3271415" y="1417638"/>
            <a:ext cx="2639748" cy="4685943"/>
          </a:xfrm>
          <a:prstGeom prst="rect">
            <a:avLst/>
          </a:prstGeom>
        </p:spPr>
      </p:pic>
      <p:pic>
        <p:nvPicPr>
          <p:cNvPr id="8" name="Picture 7"/>
          <p:cNvPicPr>
            <a:picLocks noChangeAspect="1"/>
          </p:cNvPicPr>
          <p:nvPr/>
        </p:nvPicPr>
        <p:blipFill>
          <a:blip r:embed="rId4"/>
          <a:stretch>
            <a:fillRect/>
          </a:stretch>
        </p:blipFill>
        <p:spPr>
          <a:xfrm>
            <a:off x="6087939" y="1417637"/>
            <a:ext cx="2651455" cy="4706725"/>
          </a:xfrm>
          <a:prstGeom prst="rect">
            <a:avLst/>
          </a:prstGeom>
        </p:spPr>
      </p:pic>
    </p:spTree>
    <p:extLst>
      <p:ext uri="{BB962C8B-B14F-4D97-AF65-F5344CB8AC3E}">
        <p14:creationId xmlns:p14="http://schemas.microsoft.com/office/powerpoint/2010/main" val="3701528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Magic Leap </a:t>
            </a:r>
            <a:r>
              <a:rPr lang="en-US" dirty="0"/>
              <a:t>/</a:t>
            </a:r>
            <a:r>
              <a:rPr lang="en-US" dirty="0" smtClean="0"/>
              <a:t> </a:t>
            </a:r>
            <a:r>
              <a:rPr lang="en-US" dirty="0" err="1" smtClean="0"/>
              <a:t>LucasArts</a:t>
            </a:r>
            <a:r>
              <a:rPr lang="en-US" dirty="0" smtClean="0"/>
              <a:t>, 2016</a:t>
            </a:r>
            <a:endParaRPr lang="en-US" dirty="0"/>
          </a:p>
        </p:txBody>
      </p:sp>
      <p:sp>
        <p:nvSpPr>
          <p:cNvPr id="3" name="Content Placeholder 2"/>
          <p:cNvSpPr>
            <a:spLocks noGrp="1"/>
          </p:cNvSpPr>
          <p:nvPr>
            <p:ph idx="1"/>
          </p:nvPr>
        </p:nvSpPr>
        <p:spPr>
          <a:xfrm>
            <a:off x="457200" y="1219201"/>
            <a:ext cx="8153400" cy="2286000"/>
          </a:xfrm>
        </p:spPr>
        <p:txBody>
          <a:bodyPr/>
          <a:lstStyle/>
          <a:p>
            <a:r>
              <a:rPr lang="en-US" dirty="0"/>
              <a:t>R2D2 and C3PO in your </a:t>
            </a:r>
            <a:r>
              <a:rPr lang="en-US" dirty="0" err="1" smtClean="0"/>
              <a:t>livingroom</a:t>
            </a:r>
            <a:endParaRPr lang="en-US" dirty="0" smtClean="0"/>
          </a:p>
          <a:p>
            <a:r>
              <a:rPr lang="en-US" dirty="0" smtClean="0">
                <a:hlinkClick r:id="rId2"/>
              </a:rPr>
              <a:t>https</a:t>
            </a:r>
            <a:r>
              <a:rPr lang="en-US" dirty="0">
                <a:hlinkClick r:id="rId2"/>
              </a:rPr>
              <a:t>://</a:t>
            </a:r>
            <a:r>
              <a:rPr lang="en-US" dirty="0" smtClean="0">
                <a:hlinkClick r:id="rId2"/>
              </a:rPr>
              <a:t>amp.twimg.com/v/b011d12a-128c-41f5-9a25-eddf7e4616be</a:t>
            </a:r>
            <a:endParaRPr lang="en-US" dirty="0" smtClean="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31</a:t>
            </a:fld>
            <a:endParaRPr lang="en-US"/>
          </a:p>
        </p:txBody>
      </p:sp>
      <p:pic>
        <p:nvPicPr>
          <p:cNvPr id="5" name="Picture 4"/>
          <p:cNvPicPr>
            <a:picLocks noChangeAspect="1"/>
          </p:cNvPicPr>
          <p:nvPr/>
        </p:nvPicPr>
        <p:blipFill>
          <a:blip r:embed="rId3"/>
          <a:stretch>
            <a:fillRect/>
          </a:stretch>
        </p:blipFill>
        <p:spPr>
          <a:xfrm>
            <a:off x="2133600" y="2961586"/>
            <a:ext cx="5033962" cy="3577326"/>
          </a:xfrm>
          <a:prstGeom prst="rect">
            <a:avLst/>
          </a:prstGeom>
        </p:spPr>
      </p:pic>
    </p:spTree>
    <p:extLst>
      <p:ext uri="{BB962C8B-B14F-4D97-AF65-F5344CB8AC3E}">
        <p14:creationId xmlns:p14="http://schemas.microsoft.com/office/powerpoint/2010/main" val="2434389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2470"/>
            <a:ext cx="4800600" cy="1143000"/>
          </a:xfrm>
        </p:spPr>
        <p:txBody>
          <a:bodyPr/>
          <a:lstStyle/>
          <a:p>
            <a:r>
              <a:rPr lang="en-US" dirty="0" smtClean="0"/>
              <a:t>HoloLens </a:t>
            </a:r>
            <a:br>
              <a:rPr lang="en-US" dirty="0" smtClean="0"/>
            </a:br>
            <a:r>
              <a:rPr lang="en-US" dirty="0" smtClean="0"/>
              <a:t>(Project Baraboo)</a:t>
            </a:r>
            <a:endParaRPr lang="en-US" dirty="0"/>
          </a:p>
        </p:txBody>
      </p:sp>
      <p:sp>
        <p:nvSpPr>
          <p:cNvPr id="3" name="Content Placeholder 2"/>
          <p:cNvSpPr>
            <a:spLocks noGrp="1"/>
          </p:cNvSpPr>
          <p:nvPr>
            <p:ph idx="1"/>
          </p:nvPr>
        </p:nvSpPr>
        <p:spPr>
          <a:xfrm>
            <a:off x="457200" y="2209800"/>
            <a:ext cx="8229600" cy="4027777"/>
          </a:xfrm>
        </p:spPr>
        <p:txBody>
          <a:bodyPr/>
          <a:lstStyle/>
          <a:p>
            <a:r>
              <a:rPr lang="en-US" sz="2200" dirty="0" smtClean="0"/>
              <a:t>“The </a:t>
            </a:r>
            <a:r>
              <a:rPr lang="en-US" sz="2200" dirty="0" err="1"/>
              <a:t>hololens</a:t>
            </a:r>
            <a:r>
              <a:rPr lang="en-US" sz="2200" dirty="0"/>
              <a:t> FOV </a:t>
            </a:r>
            <a:r>
              <a:rPr lang="en-US" sz="2200" dirty="0" smtClean="0"/>
              <a:t>is... </a:t>
            </a:r>
            <a:r>
              <a:rPr lang="en-US" sz="2200" dirty="0"/>
              <a:t>equivalent to holding an 8.5x11 inch sheet of paper 18 </a:t>
            </a:r>
            <a:r>
              <a:rPr lang="en-US" sz="2200" dirty="0" smtClean="0"/>
              <a:t>inches... </a:t>
            </a:r>
            <a:r>
              <a:rPr lang="en-US" sz="2200" dirty="0"/>
              <a:t>from your </a:t>
            </a:r>
            <a:r>
              <a:rPr lang="en-US" sz="2200" dirty="0" smtClean="0"/>
              <a:t>face...</a:t>
            </a:r>
            <a:endParaRPr lang="en-US" sz="2200" dirty="0"/>
          </a:p>
          <a:p>
            <a:r>
              <a:rPr lang="en-US" sz="2200" dirty="0"/>
              <a:t>The surprising bit about the </a:t>
            </a:r>
            <a:r>
              <a:rPr lang="en-US" sz="2200" dirty="0" err="1"/>
              <a:t>hololens</a:t>
            </a:r>
            <a:r>
              <a:rPr lang="en-US" sz="2200" dirty="0"/>
              <a:t> (which I'd never considered) is that because it's a hologram, the color "black" is transparent, so if you're a keen observer of both the </a:t>
            </a:r>
            <a:r>
              <a:rPr lang="en-US" sz="2200" dirty="0" err="1"/>
              <a:t>hololens</a:t>
            </a:r>
            <a:r>
              <a:rPr lang="en-US" sz="2200" dirty="0"/>
              <a:t> and magic leap videos, you'll notice that they very carefully design their scene objects to not have black or dark colors. It's an interesting design limitation, but by no means does it detract from the coolness of the hardware</a:t>
            </a:r>
            <a:r>
              <a:rPr lang="en-US" sz="2200" dirty="0" smtClean="0"/>
              <a:t>.”</a:t>
            </a:r>
          </a:p>
          <a:p>
            <a:r>
              <a:rPr lang="en-US" sz="2200" dirty="0" smtClean="0"/>
              <a:t>So sayeth </a:t>
            </a:r>
            <a:r>
              <a:rPr lang="en-US" sz="2200" dirty="0" err="1" smtClean="0"/>
              <a:t>slayemin</a:t>
            </a:r>
            <a:r>
              <a:rPr lang="en-US" sz="2200" dirty="0" smtClean="0"/>
              <a:t> - </a:t>
            </a:r>
            <a:r>
              <a:rPr lang="en-US" sz="2200" dirty="0" smtClean="0">
                <a:hlinkClick r:id="rId2"/>
              </a:rPr>
              <a:t>http</a:t>
            </a:r>
            <a:r>
              <a:rPr lang="en-US" sz="2200" dirty="0">
                <a:hlinkClick r:id="rId2"/>
              </a:rPr>
              <a:t>://www.gamedev.net/topic/679414-magicleap-teams-up-with-lucasarts/#</a:t>
            </a:r>
            <a:r>
              <a:rPr lang="en-US" sz="2200" dirty="0" smtClean="0">
                <a:hlinkClick r:id="rId2"/>
              </a:rPr>
              <a:t>entry5312935</a:t>
            </a:r>
            <a:endParaRPr lang="en-US" sz="2200" dirty="0" smtClean="0"/>
          </a:p>
          <a:p>
            <a:pPr marL="0" indent="0">
              <a:buNone/>
            </a:pPr>
            <a:endParaRPr lang="en-US" sz="2000" dirty="0"/>
          </a:p>
          <a:p>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32</a:t>
            </a:fld>
            <a:endParaRPr lang="en-US"/>
          </a:p>
        </p:txBody>
      </p:sp>
      <p:pic>
        <p:nvPicPr>
          <p:cNvPr id="5" name="Picture 4"/>
          <p:cNvPicPr>
            <a:picLocks noChangeAspect="1"/>
          </p:cNvPicPr>
          <p:nvPr/>
        </p:nvPicPr>
        <p:blipFill>
          <a:blip r:embed="rId3"/>
          <a:stretch>
            <a:fillRect/>
          </a:stretch>
        </p:blipFill>
        <p:spPr>
          <a:xfrm>
            <a:off x="5867400" y="236914"/>
            <a:ext cx="2209800" cy="1854113"/>
          </a:xfrm>
          <a:prstGeom prst="rect">
            <a:avLst/>
          </a:prstGeom>
        </p:spPr>
      </p:pic>
    </p:spTree>
    <p:extLst>
      <p:ext uri="{BB962C8B-B14F-4D97-AF65-F5344CB8AC3E}">
        <p14:creationId xmlns:p14="http://schemas.microsoft.com/office/powerpoint/2010/main" val="23303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9962"/>
            <a:ext cx="8382000" cy="3535363"/>
          </a:xfrm>
        </p:spPr>
        <p:txBody>
          <a:bodyPr/>
          <a:lstStyle/>
          <a:p>
            <a:r>
              <a:rPr lang="en-US" dirty="0" smtClean="0"/>
              <a:t>Amsterdam studio Capitola VR builds </a:t>
            </a:r>
            <a:r>
              <a:rPr lang="en-US" i="1" dirty="0" smtClean="0"/>
              <a:t>Pokémon Go </a:t>
            </a:r>
            <a:r>
              <a:rPr lang="en-US" dirty="0" smtClean="0"/>
              <a:t>mixed reality demo – 3D (not 2D) Pokémon in your room </a:t>
            </a:r>
            <a:r>
              <a:rPr lang="en-US" sz="1600" dirty="0">
                <a:hlinkClick r:id="rId2"/>
              </a:rPr>
              <a:t>http://</a:t>
            </a:r>
            <a:r>
              <a:rPr lang="en-US" sz="1600" dirty="0" smtClean="0">
                <a:hlinkClick r:id="rId2"/>
              </a:rPr>
              <a:t>hothardware.com/news/developer-shows-pokemon-go-demo-for-microsoft-hololens</a:t>
            </a:r>
            <a:endParaRPr lang="en-US" sz="1600" dirty="0" smtClean="0"/>
          </a:p>
          <a:p>
            <a:r>
              <a:rPr lang="en-US" dirty="0" smtClean="0"/>
              <a:t>“</a:t>
            </a:r>
            <a:r>
              <a:rPr lang="en-US" dirty="0"/>
              <a:t>Imagine playing... without having to hold up and stare at your phone the whole time.” </a:t>
            </a:r>
            <a:r>
              <a:rPr lang="en-US" sz="1600" dirty="0">
                <a:hlinkClick r:id="rId3"/>
              </a:rPr>
              <a:t>http://www.forbes.com/sites/robsalkowitz/2016/07/13/why-pokemon-go-is-great-news-for-microsoft</a:t>
            </a:r>
            <a:r>
              <a:rPr lang="en-US" sz="1600" dirty="0" smtClean="0">
                <a:hlinkClick r:id="rId3"/>
              </a:rPr>
              <a:t>/</a:t>
            </a:r>
            <a:endParaRPr lang="en-US" sz="1600"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33</a:t>
            </a:fld>
            <a:endParaRPr lang="en-US"/>
          </a:p>
        </p:txBody>
      </p:sp>
      <p:pic>
        <p:nvPicPr>
          <p:cNvPr id="5" name="Picture 4"/>
          <p:cNvPicPr>
            <a:picLocks noChangeAspect="1"/>
          </p:cNvPicPr>
          <p:nvPr/>
        </p:nvPicPr>
        <p:blipFill>
          <a:blip r:embed="rId4"/>
          <a:stretch>
            <a:fillRect/>
          </a:stretch>
        </p:blipFill>
        <p:spPr>
          <a:xfrm>
            <a:off x="2534265" y="0"/>
            <a:ext cx="4038600" cy="2678938"/>
          </a:xfrm>
          <a:prstGeom prst="rect">
            <a:avLst/>
          </a:prstGeom>
        </p:spPr>
      </p:pic>
    </p:spTree>
    <p:extLst>
      <p:ext uri="{BB962C8B-B14F-4D97-AF65-F5344CB8AC3E}">
        <p14:creationId xmlns:p14="http://schemas.microsoft.com/office/powerpoint/2010/main" val="187714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53883" y="4267200"/>
            <a:ext cx="2865717" cy="2458893"/>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t>Sony </a:t>
            </a:r>
            <a:r>
              <a:rPr lang="en-US" dirty="0" err="1" smtClean="0"/>
              <a:t>SmartEyeglass</a:t>
            </a:r>
            <a:endParaRPr lang="en-US" dirty="0"/>
          </a:p>
        </p:txBody>
      </p:sp>
      <p:sp>
        <p:nvSpPr>
          <p:cNvPr id="3" name="Content Placeholder 2"/>
          <p:cNvSpPr>
            <a:spLocks noGrp="1"/>
          </p:cNvSpPr>
          <p:nvPr>
            <p:ph idx="1"/>
          </p:nvPr>
        </p:nvSpPr>
        <p:spPr>
          <a:xfrm>
            <a:off x="433162" y="1066800"/>
            <a:ext cx="3986438" cy="3631507"/>
          </a:xfrm>
        </p:spPr>
        <p:txBody>
          <a:bodyPr/>
          <a:lstStyle/>
          <a:p>
            <a:r>
              <a:rPr lang="en-US" dirty="0" err="1" smtClean="0"/>
              <a:t>Viewscreens</a:t>
            </a:r>
            <a:r>
              <a:rPr lang="en-US" dirty="0" smtClean="0"/>
              <a:t> for both eyes</a:t>
            </a:r>
          </a:p>
          <a:p>
            <a:r>
              <a:rPr lang="en-US" dirty="0" smtClean="0"/>
              <a:t>Not too heavy</a:t>
            </a:r>
          </a:p>
          <a:p>
            <a:r>
              <a:rPr lang="en-US" dirty="0" smtClean="0"/>
              <a:t>Not </a:t>
            </a:r>
            <a:r>
              <a:rPr lang="en-US" i="1" dirty="0" smtClean="0"/>
              <a:t>too</a:t>
            </a:r>
            <a:r>
              <a:rPr lang="en-US" dirty="0" smtClean="0"/>
              <a:t> awkward looking</a:t>
            </a:r>
          </a:p>
          <a:p>
            <a:r>
              <a:rPr lang="en-US" dirty="0" smtClean="0"/>
              <a:t>Suitable for games, but not its intended main feature</a:t>
            </a:r>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34</a:t>
            </a:fld>
            <a:endParaRPr lang="en-US"/>
          </a:p>
        </p:txBody>
      </p:sp>
      <p:pic>
        <p:nvPicPr>
          <p:cNvPr id="5" name="Picture 4"/>
          <p:cNvPicPr>
            <a:picLocks noChangeAspect="1"/>
          </p:cNvPicPr>
          <p:nvPr/>
        </p:nvPicPr>
        <p:blipFill>
          <a:blip r:embed="rId3"/>
          <a:stretch>
            <a:fillRect/>
          </a:stretch>
        </p:blipFill>
        <p:spPr>
          <a:xfrm>
            <a:off x="4419600" y="3842064"/>
            <a:ext cx="4466667" cy="2514286"/>
          </a:xfrm>
          <a:prstGeom prst="rect">
            <a:avLst/>
          </a:prstGeom>
        </p:spPr>
      </p:pic>
      <p:pic>
        <p:nvPicPr>
          <p:cNvPr id="6" name="Picture 5"/>
          <p:cNvPicPr>
            <a:picLocks noChangeAspect="1"/>
          </p:cNvPicPr>
          <p:nvPr/>
        </p:nvPicPr>
        <p:blipFill>
          <a:blip r:embed="rId4"/>
          <a:stretch>
            <a:fillRect/>
          </a:stretch>
        </p:blipFill>
        <p:spPr>
          <a:xfrm>
            <a:off x="4748438" y="1224511"/>
            <a:ext cx="3609524" cy="2657143"/>
          </a:xfrm>
          <a:prstGeom prst="rect">
            <a:avLst/>
          </a:prstGeom>
        </p:spPr>
      </p:pic>
    </p:spTree>
    <p:extLst>
      <p:ext uri="{BB962C8B-B14F-4D97-AF65-F5344CB8AC3E}">
        <p14:creationId xmlns:p14="http://schemas.microsoft.com/office/powerpoint/2010/main" val="1956905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trike="sngStrike" dirty="0" smtClean="0">
                <a:solidFill>
                  <a:schemeClr val="tx1">
                    <a:lumMod val="50000"/>
                    <a:lumOff val="50000"/>
                  </a:schemeClr>
                </a:solidFill>
              </a:rPr>
              <a:t>Snapchat</a:t>
            </a:r>
            <a:r>
              <a:rPr lang="en-US" dirty="0" smtClean="0"/>
              <a:t> Snap Inc. Spectacles</a:t>
            </a:r>
            <a:endParaRPr lang="en-US" dirty="0"/>
          </a:p>
        </p:txBody>
      </p:sp>
      <p:sp>
        <p:nvSpPr>
          <p:cNvPr id="3" name="Content Placeholder 2"/>
          <p:cNvSpPr>
            <a:spLocks noGrp="1"/>
          </p:cNvSpPr>
          <p:nvPr>
            <p:ph idx="1"/>
          </p:nvPr>
        </p:nvSpPr>
        <p:spPr>
          <a:xfrm>
            <a:off x="457200" y="1417638"/>
            <a:ext cx="4114800" cy="4800600"/>
          </a:xfrm>
        </p:spPr>
        <p:txBody>
          <a:bodyPr/>
          <a:lstStyle/>
          <a:p>
            <a:r>
              <a:rPr lang="en-US" sz="2400" dirty="0" smtClean="0"/>
              <a:t>Video camera in the form of sunglasses</a:t>
            </a:r>
          </a:p>
          <a:p>
            <a:r>
              <a:rPr lang="en-US" sz="2400" dirty="0" smtClean="0"/>
              <a:t>Uploads videos to Snapchat</a:t>
            </a:r>
          </a:p>
          <a:p>
            <a:r>
              <a:rPr lang="en-US" sz="2400" dirty="0" smtClean="0"/>
              <a:t>Not an AR headset but a wearable </a:t>
            </a:r>
            <a:r>
              <a:rPr lang="en-US" sz="2400" dirty="0" smtClean="0"/>
              <a:t>camera</a:t>
            </a:r>
          </a:p>
          <a:p>
            <a:endParaRPr lang="en-US" sz="2400" dirty="0" smtClean="0"/>
          </a:p>
          <a:p>
            <a:r>
              <a:rPr lang="en-US" sz="2400" dirty="0" smtClean="0"/>
              <a:t>Nov. 8, 2016 – Spectacles to incorporate World Lenses feature, add MR visual filters, animated effects, to captured videos</a:t>
            </a:r>
            <a:endParaRPr lang="en-US" sz="2400" dirty="0" smtClean="0"/>
          </a:p>
        </p:txBody>
      </p:sp>
      <p:sp>
        <p:nvSpPr>
          <p:cNvPr id="2" name="Slide Number Placeholder 1"/>
          <p:cNvSpPr>
            <a:spLocks noGrp="1"/>
          </p:cNvSpPr>
          <p:nvPr>
            <p:ph type="sldNum" sz="quarter" idx="12"/>
          </p:nvPr>
        </p:nvSpPr>
        <p:spPr/>
        <p:txBody>
          <a:bodyPr/>
          <a:lstStyle/>
          <a:p>
            <a:pPr>
              <a:defRPr/>
            </a:pPr>
            <a:fld id="{39A92D08-6867-4D71-981D-95CEAD7F82CC}" type="slidenum">
              <a:rPr lang="en-US" smtClean="0"/>
              <a:pPr>
                <a:defRPr/>
              </a:pPr>
              <a:t>35</a:t>
            </a:fld>
            <a:endParaRPr lang="en-US"/>
          </a:p>
        </p:txBody>
      </p:sp>
      <p:pic>
        <p:nvPicPr>
          <p:cNvPr id="4" name="Picture 3"/>
          <p:cNvPicPr>
            <a:picLocks noChangeAspect="1"/>
          </p:cNvPicPr>
          <p:nvPr/>
        </p:nvPicPr>
        <p:blipFill>
          <a:blip r:embed="rId2"/>
          <a:stretch>
            <a:fillRect/>
          </a:stretch>
        </p:blipFill>
        <p:spPr>
          <a:xfrm>
            <a:off x="4800600" y="1905000"/>
            <a:ext cx="3257550" cy="3533775"/>
          </a:xfrm>
          <a:prstGeom prst="rect">
            <a:avLst/>
          </a:prstGeom>
        </p:spPr>
      </p:pic>
    </p:spTree>
    <p:extLst>
      <p:ext uri="{BB962C8B-B14F-4D97-AF65-F5344CB8AC3E}">
        <p14:creationId xmlns:p14="http://schemas.microsoft.com/office/powerpoint/2010/main" val="41281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80">
                                          <p:stCondLst>
                                            <p:cond delay="0"/>
                                          </p:stCondLst>
                                        </p:cTn>
                                        <p:tgtEl>
                                          <p:spTgt spid="3">
                                            <p:txEl>
                                              <p:pRg st="4" end="4"/>
                                            </p:txEl>
                                          </p:spTgt>
                                        </p:tgtEl>
                                      </p:cBhvr>
                                    </p:animEffect>
                                    <p:anim calcmode="lin" valueType="num">
                                      <p:cBhvr>
                                        <p:cTn id="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4" end="4"/>
                                            </p:txEl>
                                          </p:spTgt>
                                        </p:tgtEl>
                                      </p:cBhvr>
                                      <p:to x="100000" y="60000"/>
                                    </p:animScale>
                                    <p:animScale>
                                      <p:cBhvr>
                                        <p:cTn id="14" dur="166" decel="50000">
                                          <p:stCondLst>
                                            <p:cond delay="676"/>
                                          </p:stCondLst>
                                        </p:cTn>
                                        <p:tgtEl>
                                          <p:spTgt spid="3">
                                            <p:txEl>
                                              <p:pRg st="4" end="4"/>
                                            </p:txEl>
                                          </p:spTgt>
                                        </p:tgtEl>
                                      </p:cBhvr>
                                      <p:to x="100000" y="100000"/>
                                    </p:animScale>
                                    <p:animScale>
                                      <p:cBhvr>
                                        <p:cTn id="15" dur="26">
                                          <p:stCondLst>
                                            <p:cond delay="1312"/>
                                          </p:stCondLst>
                                        </p:cTn>
                                        <p:tgtEl>
                                          <p:spTgt spid="3">
                                            <p:txEl>
                                              <p:pRg st="4" end="4"/>
                                            </p:txEl>
                                          </p:spTgt>
                                        </p:tgtEl>
                                      </p:cBhvr>
                                      <p:to x="100000" y="80000"/>
                                    </p:animScale>
                                    <p:animScale>
                                      <p:cBhvr>
                                        <p:cTn id="16" dur="166" decel="50000">
                                          <p:stCondLst>
                                            <p:cond delay="1338"/>
                                          </p:stCondLst>
                                        </p:cTn>
                                        <p:tgtEl>
                                          <p:spTgt spid="3">
                                            <p:txEl>
                                              <p:pRg st="4" end="4"/>
                                            </p:txEl>
                                          </p:spTgt>
                                        </p:tgtEl>
                                      </p:cBhvr>
                                      <p:to x="100000" y="100000"/>
                                    </p:animScale>
                                    <p:animScale>
                                      <p:cBhvr>
                                        <p:cTn id="17" dur="26">
                                          <p:stCondLst>
                                            <p:cond delay="1642"/>
                                          </p:stCondLst>
                                        </p:cTn>
                                        <p:tgtEl>
                                          <p:spTgt spid="3">
                                            <p:txEl>
                                              <p:pRg st="4" end="4"/>
                                            </p:txEl>
                                          </p:spTgt>
                                        </p:tgtEl>
                                      </p:cBhvr>
                                      <p:to x="100000" y="90000"/>
                                    </p:animScale>
                                    <p:animScale>
                                      <p:cBhvr>
                                        <p:cTn id="18" dur="166" decel="50000">
                                          <p:stCondLst>
                                            <p:cond delay="1668"/>
                                          </p:stCondLst>
                                        </p:cTn>
                                        <p:tgtEl>
                                          <p:spTgt spid="3">
                                            <p:txEl>
                                              <p:pRg st="4" end="4"/>
                                            </p:txEl>
                                          </p:spTgt>
                                        </p:tgtEl>
                                      </p:cBhvr>
                                      <p:to x="100000" y="100000"/>
                                    </p:animScale>
                                    <p:animScale>
                                      <p:cBhvr>
                                        <p:cTn id="19" dur="26">
                                          <p:stCondLst>
                                            <p:cond delay="1808"/>
                                          </p:stCondLst>
                                        </p:cTn>
                                        <p:tgtEl>
                                          <p:spTgt spid="3">
                                            <p:txEl>
                                              <p:pRg st="4" end="4"/>
                                            </p:txEl>
                                          </p:spTgt>
                                        </p:tgtEl>
                                      </p:cBhvr>
                                      <p:to x="100000" y="95000"/>
                                    </p:animScale>
                                    <p:animScale>
                                      <p:cBhvr>
                                        <p:cTn id="2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current project</a:t>
            </a:r>
            <a:endParaRPr lang="en-US" dirty="0"/>
          </a:p>
        </p:txBody>
      </p:sp>
      <p:sp>
        <p:nvSpPr>
          <p:cNvPr id="3" name="Content Placeholder 2"/>
          <p:cNvSpPr>
            <a:spLocks noGrp="1"/>
          </p:cNvSpPr>
          <p:nvPr>
            <p:ph idx="1"/>
          </p:nvPr>
        </p:nvSpPr>
        <p:spPr>
          <a:xfrm>
            <a:off x="457200" y="1568563"/>
            <a:ext cx="8229600" cy="4756150"/>
          </a:xfrm>
        </p:spPr>
        <p:txBody>
          <a:bodyPr/>
          <a:lstStyle/>
          <a:p>
            <a:r>
              <a:rPr lang="en-US" dirty="0" err="1" smtClean="0"/>
              <a:t>Brittingham</a:t>
            </a:r>
            <a:r>
              <a:rPr lang="en-US" dirty="0" smtClean="0"/>
              <a:t> Social Enterprise Lab, MSSE program</a:t>
            </a:r>
          </a:p>
          <a:p>
            <a:r>
              <a:rPr lang="en-US" dirty="0" smtClean="0"/>
              <a:t>Grad student team ideating an AR-based training game about sexual assault for college students</a:t>
            </a:r>
          </a:p>
          <a:p>
            <a:r>
              <a:rPr lang="en-US" dirty="0" smtClean="0"/>
              <a:t>Title IX requires training for all students – usually via boring program for PC</a:t>
            </a:r>
          </a:p>
          <a:p>
            <a:r>
              <a:rPr lang="en-US" dirty="0" smtClean="0"/>
              <a:t>Our vision: mobile phone GPS-based training with location-specific interactive scenarios</a:t>
            </a:r>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36</a:t>
            </a:fld>
            <a:endParaRPr lang="en-US"/>
          </a:p>
        </p:txBody>
      </p:sp>
      <p:pic>
        <p:nvPicPr>
          <p:cNvPr id="4098" name="Picture 2" descr="Image result for usc mars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306274"/>
            <a:ext cx="1679575" cy="1079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62000" y="198751"/>
            <a:ext cx="1267420" cy="1224376"/>
          </a:xfrm>
          <a:prstGeom prst="rect">
            <a:avLst/>
          </a:prstGeom>
        </p:spPr>
      </p:pic>
    </p:spTree>
    <p:extLst>
      <p:ext uri="{BB962C8B-B14F-4D97-AF65-F5344CB8AC3E}">
        <p14:creationId xmlns:p14="http://schemas.microsoft.com/office/powerpoint/2010/main" val="22055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37</a:t>
            </a:fld>
            <a:endParaRPr lang="en-US"/>
          </a:p>
        </p:txBody>
      </p:sp>
      <p:pic>
        <p:nvPicPr>
          <p:cNvPr id="7170" name="Picture 2" descr="what i want to s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09946"/>
            <a:ext cx="7907628" cy="5883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09600" y="355599"/>
            <a:ext cx="8001000" cy="6000751"/>
          </a:xfrm>
          <a:prstGeom prst="rect">
            <a:avLst/>
          </a:prstGeom>
        </p:spPr>
      </p:pic>
    </p:spTree>
    <p:extLst>
      <p:ext uri="{BB962C8B-B14F-4D97-AF65-F5344CB8AC3E}">
        <p14:creationId xmlns:p14="http://schemas.microsoft.com/office/powerpoint/2010/main" val="278671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8836" y="1790046"/>
            <a:ext cx="4287927" cy="3765270"/>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solidFill>
                  <a:schemeClr val="accent1">
                    <a:lumMod val="60000"/>
                    <a:lumOff val="40000"/>
                  </a:schemeClr>
                </a:solidFill>
              </a:rPr>
              <a:t>Wearable AR Games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457200" y="990600"/>
            <a:ext cx="3971636" cy="5181600"/>
          </a:xfrm>
        </p:spPr>
        <p:txBody>
          <a:bodyPr/>
          <a:lstStyle/>
          <a:p>
            <a:r>
              <a:rPr lang="en-US" sz="2700" dirty="0" smtClean="0">
                <a:solidFill>
                  <a:schemeClr val="bg1"/>
                </a:solidFill>
              </a:rPr>
              <a:t>More promising than wearable VR because:</a:t>
            </a:r>
          </a:p>
          <a:p>
            <a:pPr lvl="1"/>
            <a:r>
              <a:rPr lang="en-US" sz="2700" dirty="0" smtClean="0">
                <a:solidFill>
                  <a:schemeClr val="bg1"/>
                </a:solidFill>
              </a:rPr>
              <a:t>More accessible</a:t>
            </a:r>
          </a:p>
          <a:p>
            <a:pPr lvl="1"/>
            <a:r>
              <a:rPr lang="en-US" sz="2700" dirty="0" smtClean="0">
                <a:solidFill>
                  <a:schemeClr val="bg1"/>
                </a:solidFill>
              </a:rPr>
              <a:t>More affordable</a:t>
            </a:r>
          </a:p>
          <a:p>
            <a:pPr lvl="1"/>
            <a:r>
              <a:rPr lang="en-US" sz="2700" dirty="0" smtClean="0">
                <a:solidFill>
                  <a:schemeClr val="bg1"/>
                </a:solidFill>
              </a:rPr>
              <a:t>Play anywhere</a:t>
            </a:r>
          </a:p>
          <a:p>
            <a:pPr lvl="1"/>
            <a:r>
              <a:rPr lang="en-US" sz="2700" dirty="0" smtClean="0">
                <a:solidFill>
                  <a:schemeClr val="bg1"/>
                </a:solidFill>
              </a:rPr>
              <a:t>Move safely</a:t>
            </a:r>
          </a:p>
          <a:p>
            <a:pPr lvl="1"/>
            <a:r>
              <a:rPr lang="en-US" sz="2700" dirty="0" smtClean="0">
                <a:solidFill>
                  <a:schemeClr val="bg1"/>
                </a:solidFill>
              </a:rPr>
              <a:t>Hands free</a:t>
            </a:r>
          </a:p>
          <a:p>
            <a:pPr lvl="1"/>
            <a:r>
              <a:rPr lang="en-US" sz="2700" dirty="0" smtClean="0">
                <a:solidFill>
                  <a:schemeClr val="bg1"/>
                </a:solidFill>
              </a:rPr>
              <a:t>No nausea!</a:t>
            </a:r>
          </a:p>
          <a:p>
            <a:r>
              <a:rPr lang="en-US" sz="2700" dirty="0" smtClean="0">
                <a:solidFill>
                  <a:schemeClr val="bg1"/>
                </a:solidFill>
              </a:rPr>
              <a:t>Possible with current technology (and  improving)</a:t>
            </a: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38</a:t>
            </a:fld>
            <a:endParaRPr lang="en-US"/>
          </a:p>
        </p:txBody>
      </p:sp>
    </p:spTree>
    <p:extLst>
      <p:ext uri="{BB962C8B-B14F-4D97-AF65-F5344CB8AC3E}">
        <p14:creationId xmlns:p14="http://schemas.microsoft.com/office/powerpoint/2010/main" val="14364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0"/>
          <p:cNvSpPr txBox="1">
            <a:spLocks noChangeArrowheads="1"/>
          </p:cNvSpPr>
          <p:nvPr/>
        </p:nvSpPr>
        <p:spPr bwMode="auto">
          <a:xfrm>
            <a:off x="609600" y="685800"/>
            <a:ext cx="7848600" cy="457200"/>
          </a:xfrm>
          <a:prstGeom prst="rect">
            <a:avLst/>
          </a:prstGeom>
          <a:noFill/>
          <a:ln w="9525">
            <a:noFill/>
            <a:miter lim="800000"/>
            <a:headEnd/>
            <a:tailEnd/>
          </a:ln>
        </p:spPr>
        <p:txBody>
          <a:bodyPr>
            <a:spAutoFit/>
          </a:bodyPr>
          <a:lstStyle/>
          <a:p>
            <a:pPr>
              <a:spcBef>
                <a:spcPct val="50000"/>
              </a:spcBef>
            </a:pPr>
            <a:endParaRPr lang="en-US"/>
          </a:p>
        </p:txBody>
      </p:sp>
      <p:sp>
        <p:nvSpPr>
          <p:cNvPr id="2051" name="Text Box 11"/>
          <p:cNvSpPr txBox="1">
            <a:spLocks noChangeArrowheads="1"/>
          </p:cNvSpPr>
          <p:nvPr/>
        </p:nvSpPr>
        <p:spPr bwMode="auto">
          <a:xfrm>
            <a:off x="152400" y="685800"/>
            <a:ext cx="8839200" cy="457200"/>
          </a:xfrm>
          <a:prstGeom prst="rect">
            <a:avLst/>
          </a:prstGeom>
          <a:noFill/>
          <a:ln w="9525">
            <a:noFill/>
            <a:miter lim="800000"/>
            <a:headEnd/>
            <a:tailEnd/>
          </a:ln>
        </p:spPr>
        <p:txBody>
          <a:bodyPr>
            <a:spAutoFit/>
          </a:bodyPr>
          <a:lstStyle/>
          <a:p>
            <a:pPr algn="ctr">
              <a:spcBef>
                <a:spcPct val="50000"/>
              </a:spcBef>
            </a:pPr>
            <a:endParaRPr lang="en-US" b="1"/>
          </a:p>
        </p:txBody>
      </p:sp>
      <p:sp>
        <p:nvSpPr>
          <p:cNvPr id="8" name="Slide Number Placeholder 7"/>
          <p:cNvSpPr>
            <a:spLocks noGrp="1"/>
          </p:cNvSpPr>
          <p:nvPr>
            <p:ph type="sldNum" sz="quarter" idx="12"/>
          </p:nvPr>
        </p:nvSpPr>
        <p:spPr/>
        <p:txBody>
          <a:bodyPr/>
          <a:lstStyle/>
          <a:p>
            <a:fld id="{1222ABCD-F9BB-574F-8534-494ACC4508B2}" type="slidenum">
              <a:rPr lang="en-US" smtClean="0"/>
              <a:pPr/>
              <a:t>39</a:t>
            </a:fld>
            <a:endParaRPr lang="en-US"/>
          </a:p>
        </p:txBody>
      </p:sp>
      <p:pic>
        <p:nvPicPr>
          <p:cNvPr id="21505" name="Picture 1"/>
          <p:cNvPicPr>
            <a:picLocks noChangeAspect="1" noChangeArrowheads="1"/>
          </p:cNvPicPr>
          <p:nvPr/>
        </p:nvPicPr>
        <p:blipFill>
          <a:blip r:embed="rId3"/>
          <a:srcRect/>
          <a:stretch>
            <a:fillRect/>
          </a:stretch>
        </p:blipFill>
        <p:spPr bwMode="auto">
          <a:xfrm>
            <a:off x="0" y="0"/>
            <a:ext cx="9172801" cy="6858000"/>
          </a:xfrm>
          <a:prstGeom prst="rect">
            <a:avLst/>
          </a:prstGeom>
          <a:noFill/>
          <a:ln w="9525">
            <a:noFill/>
            <a:miter lim="800000"/>
            <a:headEnd/>
            <a:tailEnd/>
          </a:ln>
        </p:spPr>
      </p:pic>
    </p:spTree>
    <p:extLst>
      <p:ext uri="{BB962C8B-B14F-4D97-AF65-F5344CB8AC3E}">
        <p14:creationId xmlns:p14="http://schemas.microsoft.com/office/powerpoint/2010/main" val="2151856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V.R. vs. A.R.</a:t>
            </a:r>
            <a:endParaRPr lang="en-US" dirty="0"/>
          </a:p>
        </p:txBody>
      </p:sp>
      <p:sp>
        <p:nvSpPr>
          <p:cNvPr id="4" name="Content Placeholder 3"/>
          <p:cNvSpPr>
            <a:spLocks noGrp="1"/>
          </p:cNvSpPr>
          <p:nvPr>
            <p:ph sz="half" idx="1"/>
          </p:nvPr>
        </p:nvSpPr>
        <p:spPr/>
        <p:txBody>
          <a:bodyPr/>
          <a:lstStyle/>
          <a:p>
            <a:r>
              <a:rPr lang="en-US" dirty="0" smtClean="0"/>
              <a:t>Virtual Reality</a:t>
            </a:r>
          </a:p>
          <a:p>
            <a:pPr lvl="1"/>
            <a:r>
              <a:rPr lang="en-US" dirty="0" smtClean="0"/>
              <a:t>Replaces your view of the actual world with a view into a virtual world</a:t>
            </a:r>
          </a:p>
          <a:p>
            <a:pPr lvl="1"/>
            <a:r>
              <a:rPr lang="en-US" dirty="0" smtClean="0"/>
              <a:t>Nausea problem</a:t>
            </a:r>
          </a:p>
          <a:p>
            <a:pPr lvl="1"/>
            <a:r>
              <a:rPr lang="en-US" dirty="0"/>
              <a:t>P</a:t>
            </a:r>
            <a:r>
              <a:rPr lang="en-US" dirty="0" smtClean="0"/>
              <a:t>hysical movement in the actual world is limited;</a:t>
            </a:r>
          </a:p>
          <a:p>
            <a:pPr lvl="1"/>
            <a:r>
              <a:rPr lang="en-US" dirty="0" smtClean="0"/>
              <a:t>You </a:t>
            </a:r>
            <a:r>
              <a:rPr lang="en-US" dirty="0"/>
              <a:t>go where it </a:t>
            </a:r>
            <a:r>
              <a:rPr lang="en-US" dirty="0" smtClean="0"/>
              <a:t>is</a:t>
            </a:r>
          </a:p>
          <a:p>
            <a:pPr lvl="1"/>
            <a:r>
              <a:rPr lang="en-US" dirty="0" smtClean="0"/>
              <a:t>Very sexy – everybody’s all a-twitter* over V.R.</a:t>
            </a:r>
          </a:p>
          <a:p>
            <a:pPr marL="57150" indent="0">
              <a:buNone/>
            </a:pPr>
            <a:endParaRPr lang="en-US" sz="1200" dirty="0" smtClean="0"/>
          </a:p>
          <a:p>
            <a:pPr marL="57150" indent="0">
              <a:buNone/>
            </a:pPr>
            <a:r>
              <a:rPr lang="en-US" sz="1200" dirty="0" smtClean="0"/>
              <a:t>*Note: few, by contrast, are all “a-</a:t>
            </a:r>
            <a:r>
              <a:rPr lang="en-US" sz="1200" dirty="0" err="1" smtClean="0"/>
              <a:t>facebook</a:t>
            </a:r>
            <a:r>
              <a:rPr lang="en-US" sz="1200" dirty="0" smtClean="0"/>
              <a:t>” over A.R.</a:t>
            </a:r>
            <a:endParaRPr lang="en-US" sz="1200" dirty="0"/>
          </a:p>
        </p:txBody>
      </p:sp>
      <p:sp>
        <p:nvSpPr>
          <p:cNvPr id="5" name="Content Placeholder 4"/>
          <p:cNvSpPr>
            <a:spLocks noGrp="1"/>
          </p:cNvSpPr>
          <p:nvPr>
            <p:ph sz="half" idx="2"/>
          </p:nvPr>
        </p:nvSpPr>
        <p:spPr>
          <a:xfrm>
            <a:off x="4572000" y="1600200"/>
            <a:ext cx="4114800" cy="4525963"/>
          </a:xfrm>
        </p:spPr>
        <p:txBody>
          <a:bodyPr/>
          <a:lstStyle/>
          <a:p>
            <a:r>
              <a:rPr lang="en-US" dirty="0"/>
              <a:t>Augmented Reality</a:t>
            </a:r>
          </a:p>
          <a:p>
            <a:pPr lvl="1"/>
            <a:r>
              <a:rPr lang="en-US" dirty="0" smtClean="0"/>
              <a:t>Augments </a:t>
            </a:r>
            <a:r>
              <a:rPr lang="en-US" dirty="0"/>
              <a:t>your view of the actual world with additional content</a:t>
            </a:r>
          </a:p>
          <a:p>
            <a:pPr lvl="1"/>
            <a:r>
              <a:rPr lang="en-US" dirty="0"/>
              <a:t>No nausea </a:t>
            </a:r>
            <a:r>
              <a:rPr lang="en-US" dirty="0" smtClean="0"/>
              <a:t>problem**</a:t>
            </a:r>
            <a:endParaRPr lang="en-US" dirty="0"/>
          </a:p>
          <a:p>
            <a:pPr lvl="1"/>
            <a:r>
              <a:rPr lang="en-US" dirty="0"/>
              <a:t>Completely </a:t>
            </a:r>
            <a:r>
              <a:rPr lang="en-US" dirty="0" smtClean="0"/>
              <a:t>mobile;</a:t>
            </a:r>
          </a:p>
          <a:p>
            <a:pPr lvl="1"/>
            <a:r>
              <a:rPr lang="en-US" dirty="0"/>
              <a:t>It goes where you go</a:t>
            </a:r>
          </a:p>
          <a:p>
            <a:pPr lvl="1"/>
            <a:r>
              <a:rPr lang="en-US" dirty="0" smtClean="0"/>
              <a:t>Was the embarrassing ugly cousin of the *.R. family... </a:t>
            </a:r>
            <a:r>
              <a:rPr lang="en-US" dirty="0"/>
              <a:t>u</a:t>
            </a:r>
            <a:r>
              <a:rPr lang="en-US" dirty="0" smtClean="0"/>
              <a:t>ntil </a:t>
            </a:r>
            <a:r>
              <a:rPr lang="en-US" i="1" dirty="0" smtClean="0"/>
              <a:t>Pok</a:t>
            </a:r>
            <a:r>
              <a:rPr lang="en-US" i="1" dirty="0" smtClean="0">
                <a:latin typeface="Calibri" panose="020F0502020204030204" pitchFamily="34" charset="0"/>
                <a:cs typeface="Calibri" panose="020F0502020204030204" pitchFamily="34" charset="0"/>
              </a:rPr>
              <a:t>é</a:t>
            </a:r>
            <a:r>
              <a:rPr lang="en-US" i="1" dirty="0" smtClean="0"/>
              <a:t>mon Go</a:t>
            </a:r>
            <a:endParaRPr lang="en-US" sz="1200" i="1" dirty="0" smtClean="0"/>
          </a:p>
          <a:p>
            <a:pPr lvl="1"/>
            <a:endParaRPr lang="en-US" sz="1200" i="1" dirty="0"/>
          </a:p>
          <a:p>
            <a:pPr marL="57150" indent="0">
              <a:buNone/>
            </a:pPr>
            <a:r>
              <a:rPr lang="en-US" sz="1200" dirty="0" smtClean="0"/>
              <a:t>**Just death by vehicle, death by falling, death by cop...</a:t>
            </a:r>
            <a:endParaRPr lang="en-US" sz="1200" dirty="0"/>
          </a:p>
        </p:txBody>
      </p:sp>
      <p:sp>
        <p:nvSpPr>
          <p:cNvPr id="2" name="Slide Number Placeholder 1"/>
          <p:cNvSpPr>
            <a:spLocks noGrp="1"/>
          </p:cNvSpPr>
          <p:nvPr>
            <p:ph type="sldNum" sz="quarter" idx="12"/>
          </p:nvPr>
        </p:nvSpPr>
        <p:spPr/>
        <p:txBody>
          <a:bodyPr/>
          <a:lstStyle/>
          <a:p>
            <a:pPr>
              <a:defRPr/>
            </a:pPr>
            <a:fld id="{39A92D08-6867-4D71-981D-95CEAD7F82CC}" type="slidenum">
              <a:rPr lang="en-US" smtClean="0"/>
              <a:pPr>
                <a:defRPr/>
              </a:pPr>
              <a:t>4</a:t>
            </a:fld>
            <a:endParaRPr lang="en-US" dirty="0"/>
          </a:p>
        </p:txBody>
      </p:sp>
      <p:pic>
        <p:nvPicPr>
          <p:cNvPr id="6" name="Picture 5"/>
          <p:cNvPicPr>
            <a:picLocks noChangeAspect="1"/>
          </p:cNvPicPr>
          <p:nvPr/>
        </p:nvPicPr>
        <p:blipFill>
          <a:blip r:embed="rId2"/>
          <a:stretch>
            <a:fillRect/>
          </a:stretch>
        </p:blipFill>
        <p:spPr>
          <a:xfrm>
            <a:off x="1295400" y="274638"/>
            <a:ext cx="1447800" cy="1260987"/>
          </a:xfrm>
          <a:prstGeom prst="rect">
            <a:avLst/>
          </a:prstGeom>
        </p:spPr>
      </p:pic>
      <p:sp>
        <p:nvSpPr>
          <p:cNvPr id="7" name="TextBox 6"/>
          <p:cNvSpPr txBox="1"/>
          <p:nvPr/>
        </p:nvSpPr>
        <p:spPr>
          <a:xfrm>
            <a:off x="838200" y="715333"/>
            <a:ext cx="457200" cy="261610"/>
          </a:xfrm>
          <a:prstGeom prst="rect">
            <a:avLst/>
          </a:prstGeom>
          <a:noFill/>
        </p:spPr>
        <p:txBody>
          <a:bodyPr wrap="square" rtlCol="0">
            <a:spAutoFit/>
          </a:bodyPr>
          <a:lstStyle/>
          <a:p>
            <a:r>
              <a:rPr lang="en-US" sz="1100" dirty="0" smtClean="0"/>
              <a:t>Goji</a:t>
            </a:r>
            <a:endParaRPr lang="en-US" sz="1100" dirty="0"/>
          </a:p>
        </p:txBody>
      </p:sp>
      <p:pic>
        <p:nvPicPr>
          <p:cNvPr id="8" name="Picture 7"/>
          <p:cNvPicPr>
            <a:picLocks noChangeAspect="1"/>
          </p:cNvPicPr>
          <p:nvPr/>
        </p:nvPicPr>
        <p:blipFill>
          <a:blip r:embed="rId3"/>
          <a:stretch>
            <a:fillRect/>
          </a:stretch>
        </p:blipFill>
        <p:spPr>
          <a:xfrm>
            <a:off x="6324600" y="274638"/>
            <a:ext cx="1527086" cy="1265411"/>
          </a:xfrm>
          <a:prstGeom prst="rect">
            <a:avLst/>
          </a:prstGeom>
        </p:spPr>
      </p:pic>
      <p:sp>
        <p:nvSpPr>
          <p:cNvPr id="9" name="TextBox 8"/>
          <p:cNvSpPr txBox="1"/>
          <p:nvPr/>
        </p:nvSpPr>
        <p:spPr>
          <a:xfrm>
            <a:off x="7901709" y="576833"/>
            <a:ext cx="1143000" cy="400110"/>
          </a:xfrm>
          <a:prstGeom prst="rect">
            <a:avLst/>
          </a:prstGeom>
          <a:noFill/>
        </p:spPr>
        <p:txBody>
          <a:bodyPr wrap="square" rtlCol="0">
            <a:spAutoFit/>
          </a:bodyPr>
          <a:lstStyle/>
          <a:p>
            <a:r>
              <a:rPr lang="en-US" sz="1000" dirty="0" smtClean="0"/>
              <a:t>Sony</a:t>
            </a:r>
          </a:p>
          <a:p>
            <a:r>
              <a:rPr lang="en-US" sz="1000" dirty="0" err="1" smtClean="0"/>
              <a:t>SmartEyeglass</a:t>
            </a:r>
            <a:endParaRPr lang="en-US" sz="1000" dirty="0"/>
          </a:p>
        </p:txBody>
      </p:sp>
    </p:spTree>
    <p:extLst>
      <p:ext uri="{BB962C8B-B14F-4D97-AF65-F5344CB8AC3E}">
        <p14:creationId xmlns:p14="http://schemas.microsoft.com/office/powerpoint/2010/main" val="24961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 calcmode="lin" valueType="num">
                                      <p:cBhvr additive="base">
                                        <p:cTn id="45"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5">
                                            <p:txEl>
                                              <p:pRg st="5" end="5"/>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additive="base">
                                        <p:cTn id="53"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22ABCD-F9BB-574F-8534-494ACC4508B2}" type="slidenum">
              <a:rPr lang="en-US" smtClean="0"/>
              <a:pPr/>
              <a:t>40</a:t>
            </a:fld>
            <a:endParaRPr lang="en-US"/>
          </a:p>
        </p:txBody>
      </p:sp>
      <p:sp>
        <p:nvSpPr>
          <p:cNvPr id="4" name="Rectangle 3"/>
          <p:cNvSpPr/>
          <p:nvPr/>
        </p:nvSpPr>
        <p:spPr>
          <a:xfrm>
            <a:off x="869822" y="2209172"/>
            <a:ext cx="5988178" cy="3447098"/>
          </a:xfrm>
          <a:prstGeom prst="rect">
            <a:avLst/>
          </a:prstGeom>
        </p:spPr>
        <p:txBody>
          <a:bodyPr wrap="square">
            <a:spAutoFit/>
          </a:bodyPr>
          <a:lstStyle/>
          <a:p>
            <a:pPr>
              <a:buNone/>
            </a:pPr>
            <a:r>
              <a:rPr lang="en-US" sz="4000" dirty="0">
                <a:solidFill>
                  <a:srgbClr val="FFFFFF"/>
                </a:solidFill>
              </a:rPr>
              <a:t>Future Salon LA</a:t>
            </a:r>
          </a:p>
          <a:p>
            <a:pPr>
              <a:buNone/>
            </a:pPr>
            <a:r>
              <a:rPr lang="en-US" sz="4000" dirty="0">
                <a:solidFill>
                  <a:srgbClr val="FFFFFF"/>
                </a:solidFill>
              </a:rPr>
              <a:t>Microsoft Store</a:t>
            </a:r>
          </a:p>
          <a:p>
            <a:pPr>
              <a:buNone/>
            </a:pPr>
            <a:r>
              <a:rPr lang="en-US" sz="4000" dirty="0">
                <a:solidFill>
                  <a:srgbClr val="FFFFFF"/>
                </a:solidFill>
              </a:rPr>
              <a:t>Westfield Century City</a:t>
            </a:r>
          </a:p>
          <a:p>
            <a:pPr>
              <a:buNone/>
            </a:pPr>
            <a:r>
              <a:rPr lang="en-US" sz="4000" dirty="0">
                <a:solidFill>
                  <a:srgbClr val="FFFFFF"/>
                </a:solidFill>
              </a:rPr>
              <a:t>August 12, </a:t>
            </a:r>
            <a:r>
              <a:rPr lang="en-US" sz="4000" dirty="0" smtClean="0">
                <a:solidFill>
                  <a:srgbClr val="FFFFFF"/>
                </a:solidFill>
              </a:rPr>
              <a:t>2012</a:t>
            </a:r>
          </a:p>
          <a:p>
            <a:pPr>
              <a:buNone/>
            </a:pPr>
            <a:endParaRPr lang="en-US" sz="4000" dirty="0">
              <a:solidFill>
                <a:srgbClr val="FFFFFF"/>
              </a:solidFill>
            </a:endParaRPr>
          </a:p>
          <a:p>
            <a:pPr>
              <a:buNone/>
            </a:pPr>
            <a:r>
              <a:rPr lang="en-US" dirty="0">
                <a:solidFill>
                  <a:srgbClr val="FFFFFF"/>
                </a:solidFill>
              </a:rPr>
              <a:t>http://</a:t>
            </a:r>
            <a:r>
              <a:rPr lang="en-US" dirty="0" err="1">
                <a:solidFill>
                  <a:srgbClr val="FFFFFF"/>
                </a:solidFill>
              </a:rPr>
              <a:t>sloperama.com</a:t>
            </a:r>
            <a:r>
              <a:rPr lang="en-US" dirty="0">
                <a:solidFill>
                  <a:srgbClr val="FFFFFF"/>
                </a:solidFill>
              </a:rPr>
              <a:t>/</a:t>
            </a:r>
            <a:r>
              <a:rPr lang="en-US" dirty="0" err="1">
                <a:solidFill>
                  <a:srgbClr val="FFFFFF"/>
                </a:solidFill>
              </a:rPr>
              <a:t>downlode</a:t>
            </a:r>
            <a:r>
              <a:rPr lang="en-US" dirty="0">
                <a:solidFill>
                  <a:srgbClr val="FFFFFF"/>
                </a:solidFill>
              </a:rPr>
              <a:t>/FutureOfGames120812.pptx</a:t>
            </a:r>
          </a:p>
        </p:txBody>
      </p:sp>
      <p:pic>
        <p:nvPicPr>
          <p:cNvPr id="5" name="Picture 4"/>
          <p:cNvPicPr>
            <a:picLocks noChangeAspect="1"/>
          </p:cNvPicPr>
          <p:nvPr/>
        </p:nvPicPr>
        <p:blipFill>
          <a:blip r:embed="rId2"/>
          <a:stretch>
            <a:fillRect/>
          </a:stretch>
        </p:blipFill>
        <p:spPr>
          <a:xfrm>
            <a:off x="6146800" y="1271852"/>
            <a:ext cx="2540000" cy="2540000"/>
          </a:xfrm>
          <a:prstGeom prst="rect">
            <a:avLst/>
          </a:prstGeom>
        </p:spPr>
      </p:pic>
    </p:spTree>
    <p:extLst>
      <p:ext uri="{BB962C8B-B14F-4D97-AF65-F5344CB8AC3E}">
        <p14:creationId xmlns:p14="http://schemas.microsoft.com/office/powerpoint/2010/main" val="2150910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64343" y="1898142"/>
            <a:ext cx="3485865" cy="4398323"/>
          </a:xfrm>
        </p:spPr>
        <p:txBody>
          <a:bodyPr>
            <a:normAutofit/>
          </a:bodyPr>
          <a:lstStyle/>
          <a:p>
            <a:r>
              <a:rPr lang="en-US" dirty="0" smtClean="0">
                <a:solidFill>
                  <a:srgbClr val="FFFFFF"/>
                </a:solidFill>
              </a:rPr>
              <a:t>A mobile AR device – not a VR device tethered to a PC</a:t>
            </a:r>
          </a:p>
          <a:p>
            <a:r>
              <a:rPr lang="en-US" dirty="0" smtClean="0">
                <a:solidFill>
                  <a:srgbClr val="FFFFFF"/>
                </a:solidFill>
              </a:rPr>
              <a:t>A see-through HUD or HMD</a:t>
            </a:r>
          </a:p>
        </p:txBody>
      </p:sp>
      <p:sp>
        <p:nvSpPr>
          <p:cNvPr id="7" name="Content Placeholder 6"/>
          <p:cNvSpPr>
            <a:spLocks noGrp="1"/>
          </p:cNvSpPr>
          <p:nvPr>
            <p:ph sz="half" idx="2"/>
          </p:nvPr>
        </p:nvSpPr>
        <p:spPr>
          <a:xfrm>
            <a:off x="5797296" y="5422392"/>
            <a:ext cx="2896648" cy="874072"/>
          </a:xfrm>
        </p:spPr>
        <p:txBody>
          <a:bodyPr>
            <a:normAutofit/>
          </a:bodyPr>
          <a:lstStyle/>
          <a:p>
            <a:pPr algn="r">
              <a:buNone/>
            </a:pPr>
            <a:r>
              <a:rPr lang="en-US" sz="1600" dirty="0" smtClean="0"/>
              <a:t>Image: venturebeat.com</a:t>
            </a:r>
          </a:p>
          <a:p>
            <a:pPr algn="r">
              <a:buNone/>
            </a:pPr>
            <a:r>
              <a:rPr lang="en-US" sz="1600" dirty="0" smtClean="0"/>
              <a:t>(modified)</a:t>
            </a:r>
            <a:endParaRPr lang="en-US" sz="1600" dirty="0"/>
          </a:p>
        </p:txBody>
      </p:sp>
      <p:sp>
        <p:nvSpPr>
          <p:cNvPr id="2" name="Slide Number Placeholder 1"/>
          <p:cNvSpPr>
            <a:spLocks noGrp="1"/>
          </p:cNvSpPr>
          <p:nvPr>
            <p:ph type="sldNum" sz="quarter" idx="12"/>
          </p:nvPr>
        </p:nvSpPr>
        <p:spPr/>
        <p:txBody>
          <a:bodyPr/>
          <a:lstStyle/>
          <a:p>
            <a:fld id="{1222ABCD-F9BB-574F-8534-494ACC4508B2}" type="slidenum">
              <a:rPr lang="en-US" smtClean="0"/>
              <a:pPr/>
              <a:t>41</a:t>
            </a:fld>
            <a:endParaRPr lang="en-US"/>
          </a:p>
        </p:txBody>
      </p:sp>
      <p:pic>
        <p:nvPicPr>
          <p:cNvPr id="3075" name="Picture 3"/>
          <p:cNvPicPr>
            <a:picLocks noChangeAspect="1" noChangeArrowheads="1"/>
          </p:cNvPicPr>
          <p:nvPr/>
        </p:nvPicPr>
        <p:blipFill>
          <a:blip r:embed="rId2"/>
          <a:srcRect/>
          <a:stretch>
            <a:fillRect/>
          </a:stretch>
        </p:blipFill>
        <p:spPr bwMode="auto">
          <a:xfrm>
            <a:off x="4495800" y="1785747"/>
            <a:ext cx="4114800" cy="3524250"/>
          </a:xfrm>
          <a:prstGeom prst="rect">
            <a:avLst/>
          </a:prstGeom>
          <a:noFill/>
          <a:ln w="9525">
            <a:noFill/>
            <a:miter lim="800000"/>
            <a:headEnd/>
            <a:tailEnd/>
          </a:ln>
        </p:spPr>
      </p:pic>
    </p:spTree>
    <p:extLst>
      <p:ext uri="{BB962C8B-B14F-4D97-AF65-F5344CB8AC3E}">
        <p14:creationId xmlns:p14="http://schemas.microsoft.com/office/powerpoint/2010/main" val="1952141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222ABCD-F9BB-574F-8534-494ACC4508B2}" type="slidenum">
              <a:rPr lang="en-US" smtClean="0"/>
              <a:pPr/>
              <a:t>42</a:t>
            </a:fld>
            <a:endParaRPr lang="en-US"/>
          </a:p>
        </p:txBody>
      </p:sp>
      <p:sp>
        <p:nvSpPr>
          <p:cNvPr id="19" name="Content Placeholder 2"/>
          <p:cNvSpPr txBox="1">
            <a:spLocks/>
          </p:cNvSpPr>
          <p:nvPr/>
        </p:nvSpPr>
        <p:spPr>
          <a:xfrm>
            <a:off x="304800" y="1447800"/>
            <a:ext cx="4191000" cy="5029200"/>
          </a:xfrm>
          <a:prstGeom prst="rect">
            <a:avLst/>
          </a:prstGeom>
        </p:spPr>
        <p:txBody>
          <a:bodyPr/>
          <a:lstStyle/>
          <a:p>
            <a:pPr marL="514350" indent="-514350" eaLnBrk="1" hangingPunct="1">
              <a:spcBef>
                <a:spcPct val="20000"/>
              </a:spcBef>
              <a:buFont typeface="Calibri" pitchFamily="34" charset="0"/>
              <a:buAutoNum type="arabicPeriod"/>
              <a:defRPr/>
            </a:pPr>
            <a:endParaRPr lang="en-US" sz="1800" kern="0" dirty="0">
              <a:latin typeface="+mn-lt"/>
            </a:endParaRPr>
          </a:p>
        </p:txBody>
      </p:sp>
      <p:pic>
        <p:nvPicPr>
          <p:cNvPr id="19457" name="Picture 1"/>
          <p:cNvPicPr>
            <a:picLocks noChangeAspect="1" noChangeArrowheads="1"/>
          </p:cNvPicPr>
          <p:nvPr/>
        </p:nvPicPr>
        <p:blipFill>
          <a:blip r:embed="rId2"/>
          <a:srcRect/>
          <a:stretch>
            <a:fillRect/>
          </a:stretch>
        </p:blipFill>
        <p:spPr bwMode="auto">
          <a:xfrm>
            <a:off x="1336" y="0"/>
            <a:ext cx="9141323" cy="6857999"/>
          </a:xfrm>
          <a:prstGeom prst="rect">
            <a:avLst/>
          </a:prstGeom>
          <a:noFill/>
          <a:ln w="9525">
            <a:noFill/>
            <a:miter lim="800000"/>
            <a:headEnd/>
            <a:tailEnd/>
          </a:ln>
        </p:spPr>
      </p:pic>
    </p:spTree>
    <p:extLst>
      <p:ext uri="{BB962C8B-B14F-4D97-AF65-F5344CB8AC3E}">
        <p14:creationId xmlns:p14="http://schemas.microsoft.com/office/powerpoint/2010/main" val="23537290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222ABCD-F9BB-574F-8534-494ACC4508B2}" type="slidenum">
              <a:rPr lang="en-US" smtClean="0"/>
              <a:pPr/>
              <a:t>43</a:t>
            </a:fld>
            <a:endParaRPr lang="en-US"/>
          </a:p>
        </p:txBody>
      </p:sp>
      <p:sp>
        <p:nvSpPr>
          <p:cNvPr id="2" name="TextBox 1"/>
          <p:cNvSpPr txBox="1"/>
          <p:nvPr/>
        </p:nvSpPr>
        <p:spPr>
          <a:xfrm>
            <a:off x="685800" y="5816213"/>
            <a:ext cx="2438400" cy="923330"/>
          </a:xfrm>
          <a:prstGeom prst="rect">
            <a:avLst/>
          </a:prstGeom>
          <a:noFill/>
        </p:spPr>
        <p:txBody>
          <a:bodyPr wrap="square" rtlCol="0">
            <a:spAutoFit/>
          </a:bodyPr>
          <a:lstStyle/>
          <a:p>
            <a:r>
              <a:rPr lang="en-US" sz="5400" dirty="0" smtClean="0">
                <a:solidFill>
                  <a:schemeClr val="bg1"/>
                </a:solidFill>
              </a:rPr>
              <a:t>2013</a:t>
            </a:r>
            <a:endParaRPr lang="en-US" sz="5400" dirty="0">
              <a:solidFill>
                <a:schemeClr val="bg1"/>
              </a:solidFill>
            </a:endParaRPr>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7" name="Rectangle 6"/>
          <p:cNvSpPr/>
          <p:nvPr/>
        </p:nvSpPr>
        <p:spPr>
          <a:xfrm>
            <a:off x="838200" y="5715000"/>
            <a:ext cx="1981200" cy="923330"/>
          </a:xfrm>
          <a:prstGeom prst="rect">
            <a:avLst/>
          </a:prstGeom>
        </p:spPr>
        <p:txBody>
          <a:bodyPr wrap="square">
            <a:spAutoFit/>
          </a:bodyPr>
          <a:lstStyle/>
          <a:p>
            <a:r>
              <a:rPr lang="en-US" sz="5400" dirty="0" smtClean="0">
                <a:solidFill>
                  <a:schemeClr val="bg1"/>
                </a:solidFill>
              </a:rPr>
              <a:t>2014</a:t>
            </a:r>
            <a:endParaRPr lang="en-US" sz="5400" dirty="0">
              <a:solidFill>
                <a:schemeClr val="bg1"/>
              </a:solidFill>
            </a:endParaRPr>
          </a:p>
        </p:txBody>
      </p:sp>
    </p:spTree>
    <p:extLst>
      <p:ext uri="{BB962C8B-B14F-4D97-AF65-F5344CB8AC3E}">
        <p14:creationId xmlns:p14="http://schemas.microsoft.com/office/powerpoint/2010/main" val="4109650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B442C06-5950-4457-A019-0C3BED759643}" type="slidenum">
              <a:rPr lang="en-US" smtClean="0"/>
              <a:pPr>
                <a:defRPr/>
              </a:pPr>
              <a:t>44</a:t>
            </a:fld>
            <a:endParaRPr lang="en-US"/>
          </a:p>
        </p:txBody>
      </p:sp>
      <p:pic>
        <p:nvPicPr>
          <p:cNvPr id="7" name="Picture 6"/>
          <p:cNvPicPr>
            <a:picLocks noChangeAspect="1"/>
          </p:cNvPicPr>
          <p:nvPr/>
        </p:nvPicPr>
        <p:blipFill>
          <a:blip r:embed="rId2"/>
          <a:stretch>
            <a:fillRect/>
          </a:stretch>
        </p:blipFill>
        <p:spPr>
          <a:xfrm>
            <a:off x="0" y="0"/>
            <a:ext cx="9143999" cy="6858000"/>
          </a:xfrm>
          <a:prstGeom prst="rect">
            <a:avLst/>
          </a:prstGeom>
        </p:spPr>
      </p:pic>
      <p:sp>
        <p:nvSpPr>
          <p:cNvPr id="8" name="Rectangle 7"/>
          <p:cNvSpPr/>
          <p:nvPr/>
        </p:nvSpPr>
        <p:spPr>
          <a:xfrm>
            <a:off x="838200" y="5715000"/>
            <a:ext cx="1981200" cy="923330"/>
          </a:xfrm>
          <a:prstGeom prst="rect">
            <a:avLst/>
          </a:prstGeom>
        </p:spPr>
        <p:txBody>
          <a:bodyPr wrap="square">
            <a:spAutoFit/>
          </a:bodyPr>
          <a:lstStyle/>
          <a:p>
            <a:r>
              <a:rPr lang="en-US" sz="5400" dirty="0" smtClean="0">
                <a:solidFill>
                  <a:schemeClr val="bg1"/>
                </a:solidFill>
              </a:rPr>
              <a:t>2016</a:t>
            </a:r>
            <a:endParaRPr lang="en-US" sz="5400" dirty="0">
              <a:solidFill>
                <a:schemeClr val="bg1"/>
              </a:solidFill>
            </a:endParaRPr>
          </a:p>
        </p:txBody>
      </p:sp>
    </p:spTree>
    <p:extLst>
      <p:ext uri="{BB962C8B-B14F-4D97-AF65-F5344CB8AC3E}">
        <p14:creationId xmlns:p14="http://schemas.microsoft.com/office/powerpoint/2010/main" val="1124351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srcRect/>
          <a:stretch>
            <a:fillRect/>
          </a:stretch>
        </p:blipFill>
        <p:spPr bwMode="auto">
          <a:xfrm>
            <a:off x="5413249" y="512064"/>
            <a:ext cx="3502152" cy="4547082"/>
          </a:xfrm>
          <a:prstGeom prst="rect">
            <a:avLst/>
          </a:prstGeom>
          <a:noFill/>
          <a:ln w="9525">
            <a:noFill/>
            <a:miter lim="800000"/>
            <a:headEnd/>
            <a:tailEnd/>
          </a:ln>
        </p:spPr>
      </p:pic>
      <p:sp>
        <p:nvSpPr>
          <p:cNvPr id="2" name="Title 1"/>
          <p:cNvSpPr>
            <a:spLocks noGrp="1"/>
          </p:cNvSpPr>
          <p:nvPr>
            <p:ph type="title"/>
          </p:nvPr>
        </p:nvSpPr>
        <p:spPr>
          <a:xfrm>
            <a:off x="457200" y="274638"/>
            <a:ext cx="6096000" cy="1143000"/>
          </a:xfrm>
        </p:spPr>
        <p:txBody>
          <a:bodyPr/>
          <a:lstStyle/>
          <a:p>
            <a:r>
              <a:rPr lang="en-US" dirty="0" smtClean="0">
                <a:solidFill>
                  <a:schemeClr val="accent1">
                    <a:lumMod val="60000"/>
                    <a:lumOff val="40000"/>
                  </a:schemeClr>
                </a:solidFill>
              </a:rPr>
              <a:t>The cloud</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466344" y="2176272"/>
            <a:ext cx="5980176" cy="4179288"/>
          </a:xfrm>
        </p:spPr>
        <p:txBody>
          <a:bodyPr>
            <a:normAutofit lnSpcReduction="10000"/>
          </a:bodyPr>
          <a:lstStyle/>
          <a:p>
            <a:r>
              <a:rPr lang="en-US" dirty="0" smtClean="0">
                <a:solidFill>
                  <a:srgbClr val="FFFFFF"/>
                </a:solidFill>
              </a:rPr>
              <a:t>The headset is just a display and receiver/transmitter, not a game machine per se</a:t>
            </a:r>
          </a:p>
          <a:p>
            <a:r>
              <a:rPr lang="en-US" dirty="0" smtClean="0">
                <a:solidFill>
                  <a:srgbClr val="FFFFFF"/>
                </a:solidFill>
              </a:rPr>
              <a:t>The game logic, collision detection, scoring, and all user inputs are calculated on a server in the cloud</a:t>
            </a:r>
          </a:p>
          <a:p>
            <a:r>
              <a:rPr lang="en-US" dirty="0" smtClean="0">
                <a:solidFill>
                  <a:srgbClr val="FFFFFF"/>
                </a:solidFill>
              </a:rPr>
              <a:t>Cloud connection: </a:t>
            </a:r>
            <a:r>
              <a:rPr lang="en-US" dirty="0" err="1" smtClean="0">
                <a:solidFill>
                  <a:srgbClr val="FFFFFF"/>
                </a:solidFill>
              </a:rPr>
              <a:t>smartphone</a:t>
            </a:r>
            <a:endParaRPr lang="en-US" dirty="0" smtClean="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45</a:t>
            </a:fld>
            <a:endParaRPr lang="en-US"/>
          </a:p>
        </p:txBody>
      </p:sp>
      <p:pic>
        <p:nvPicPr>
          <p:cNvPr id="15362" name="Picture 2"/>
          <p:cNvPicPr>
            <a:picLocks noChangeAspect="1" noChangeArrowheads="1"/>
          </p:cNvPicPr>
          <p:nvPr/>
        </p:nvPicPr>
        <p:blipFill>
          <a:blip r:embed="rId3"/>
          <a:srcRect/>
          <a:stretch>
            <a:fillRect/>
          </a:stretch>
        </p:blipFill>
        <p:spPr bwMode="auto">
          <a:xfrm>
            <a:off x="8096250" y="5506279"/>
            <a:ext cx="514350" cy="523778"/>
          </a:xfrm>
          <a:prstGeom prst="rect">
            <a:avLst/>
          </a:prstGeom>
          <a:noFill/>
          <a:ln w="9525">
            <a:noFill/>
            <a:miter lim="800000"/>
            <a:headEnd/>
            <a:tailEnd/>
          </a:ln>
        </p:spPr>
      </p:pic>
      <p:pic>
        <p:nvPicPr>
          <p:cNvPr id="15363" name="Picture 3"/>
          <p:cNvPicPr>
            <a:picLocks noChangeAspect="1" noChangeArrowheads="1"/>
          </p:cNvPicPr>
          <p:nvPr/>
        </p:nvPicPr>
        <p:blipFill>
          <a:blip r:embed="rId4"/>
          <a:srcRect/>
          <a:stretch>
            <a:fillRect/>
          </a:stretch>
        </p:blipFill>
        <p:spPr bwMode="auto">
          <a:xfrm>
            <a:off x="6272784" y="5029200"/>
            <a:ext cx="1561338" cy="1561338"/>
          </a:xfrm>
          <a:prstGeom prst="rect">
            <a:avLst/>
          </a:prstGeom>
          <a:noFill/>
          <a:ln w="9525">
            <a:noFill/>
            <a:miter lim="800000"/>
            <a:headEnd/>
            <a:tailEnd/>
          </a:ln>
        </p:spPr>
      </p:pic>
    </p:spTree>
    <p:extLst>
      <p:ext uri="{BB962C8B-B14F-4D97-AF65-F5344CB8AC3E}">
        <p14:creationId xmlns:p14="http://schemas.microsoft.com/office/powerpoint/2010/main" val="809307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srcRect/>
          <a:stretch>
            <a:fillRect/>
          </a:stretch>
        </p:blipFill>
        <p:spPr bwMode="auto">
          <a:xfrm>
            <a:off x="4782312" y="0"/>
            <a:ext cx="3462528" cy="2209754"/>
          </a:xfrm>
          <a:prstGeom prst="rect">
            <a:avLst/>
          </a:prstGeom>
          <a:noFill/>
          <a:ln w="9525">
            <a:noFill/>
            <a:miter lim="800000"/>
            <a:headEnd/>
            <a:tailEnd/>
          </a:ln>
          <a:scene3d>
            <a:camera prst="orthographicFront">
              <a:rot lat="10800000" lon="0" rev="0"/>
            </a:camera>
            <a:lightRig rig="threePt" dir="t"/>
          </a:scene3d>
        </p:spPr>
      </p:pic>
      <p:sp>
        <p:nvSpPr>
          <p:cNvPr id="3" name="Title 2"/>
          <p:cNvSpPr>
            <a:spLocks noGrp="1"/>
          </p:cNvSpPr>
          <p:nvPr>
            <p:ph type="title"/>
          </p:nvPr>
        </p:nvSpPr>
        <p:spPr>
          <a:xfrm>
            <a:off x="594360" y="512064"/>
            <a:ext cx="4187952" cy="914400"/>
          </a:xfrm>
        </p:spPr>
        <p:txBody>
          <a:bodyPr/>
          <a:lstStyle/>
          <a:p>
            <a:r>
              <a:rPr lang="en-US" dirty="0" smtClean="0">
                <a:solidFill>
                  <a:schemeClr val="accent1">
                    <a:lumMod val="60000"/>
                    <a:lumOff val="40000"/>
                  </a:schemeClr>
                </a:solidFill>
              </a:rPr>
              <a:t>GPS</a:t>
            </a:r>
            <a:endParaRPr lang="en-US" dirty="0">
              <a:solidFill>
                <a:schemeClr val="accent1">
                  <a:lumMod val="60000"/>
                  <a:lumOff val="40000"/>
                </a:schemeClr>
              </a:solidFill>
            </a:endParaRPr>
          </a:p>
        </p:txBody>
      </p:sp>
      <p:sp>
        <p:nvSpPr>
          <p:cNvPr id="4" name="Content Placeholder 3"/>
          <p:cNvSpPr>
            <a:spLocks noGrp="1"/>
          </p:cNvSpPr>
          <p:nvPr>
            <p:ph idx="1"/>
          </p:nvPr>
        </p:nvSpPr>
        <p:spPr>
          <a:xfrm>
            <a:off x="594360" y="2249424"/>
            <a:ext cx="8092440" cy="4106136"/>
          </a:xfrm>
        </p:spPr>
        <p:txBody>
          <a:bodyPr>
            <a:normAutofit fontScale="92500"/>
          </a:bodyPr>
          <a:lstStyle/>
          <a:p>
            <a:r>
              <a:rPr lang="en-US" dirty="0" smtClean="0">
                <a:solidFill>
                  <a:schemeClr val="bg1"/>
                </a:solidFill>
              </a:rPr>
              <a:t>Multi-player shooter – GPS knows location of your opponents (alien monsters, for example), in relation to your real world location</a:t>
            </a:r>
          </a:p>
          <a:p>
            <a:r>
              <a:rPr lang="en-US" dirty="0" smtClean="0">
                <a:solidFill>
                  <a:schemeClr val="bg1"/>
                </a:solidFill>
              </a:rPr>
              <a:t>HUD can overlay alien monster image (for example) over the visible actual opponent</a:t>
            </a:r>
          </a:p>
          <a:p>
            <a:r>
              <a:rPr lang="en-US" dirty="0" smtClean="0">
                <a:solidFill>
                  <a:schemeClr val="bg1"/>
                </a:solidFill>
              </a:rPr>
              <a:t>Can also show you an A.I. alien monster where no actual person exists</a:t>
            </a:r>
          </a:p>
          <a:p>
            <a:pPr>
              <a:buNone/>
            </a:pPr>
            <a:endParaRPr lang="en-US" sz="1100" dirty="0" smtClean="0">
              <a:solidFill>
                <a:schemeClr val="bg1"/>
              </a:solidFill>
            </a:endParaRPr>
          </a:p>
          <a:p>
            <a:pPr>
              <a:buNone/>
            </a:pPr>
            <a:r>
              <a:rPr lang="en-US" sz="1100" dirty="0" smtClean="0">
                <a:solidFill>
                  <a:schemeClr val="bg1"/>
                </a:solidFill>
              </a:rPr>
              <a:t>Image: Defenseindustrydaily.com</a:t>
            </a:r>
          </a:p>
          <a:p>
            <a:pPr>
              <a:buNone/>
            </a:pPr>
            <a:endParaRPr lang="en-US" sz="1100" dirty="0">
              <a:solidFill>
                <a:schemeClr val="bg1"/>
              </a:solidFill>
            </a:endParaRPr>
          </a:p>
        </p:txBody>
      </p:sp>
      <p:sp>
        <p:nvSpPr>
          <p:cNvPr id="2" name="Slide Number Placeholder 1"/>
          <p:cNvSpPr>
            <a:spLocks noGrp="1"/>
          </p:cNvSpPr>
          <p:nvPr>
            <p:ph type="sldNum" sz="quarter" idx="12"/>
          </p:nvPr>
        </p:nvSpPr>
        <p:spPr/>
        <p:txBody>
          <a:bodyPr/>
          <a:lstStyle/>
          <a:p>
            <a:fld id="{1222ABCD-F9BB-574F-8534-494ACC4508B2}" type="slidenum">
              <a:rPr lang="en-US" smtClean="0"/>
              <a:pPr/>
              <a:t>46</a:t>
            </a:fld>
            <a:endParaRPr lang="en-US"/>
          </a:p>
        </p:txBody>
      </p:sp>
    </p:spTree>
    <p:extLst>
      <p:ext uri="{BB962C8B-B14F-4D97-AF65-F5344CB8AC3E}">
        <p14:creationId xmlns:p14="http://schemas.microsoft.com/office/powerpoint/2010/main" val="921739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245100" y="283464"/>
            <a:ext cx="3194812" cy="1768346"/>
          </a:xfrm>
          <a:prstGeom prst="rect">
            <a:avLst/>
          </a:prstGeom>
          <a:noFill/>
          <a:ln w="9525">
            <a:noFill/>
            <a:miter lim="800000"/>
            <a:headEnd/>
            <a:tailEnd/>
          </a:ln>
        </p:spPr>
      </p:pic>
      <p:sp>
        <p:nvSpPr>
          <p:cNvPr id="2" name="Title 1"/>
          <p:cNvSpPr>
            <a:spLocks noGrp="1"/>
          </p:cNvSpPr>
          <p:nvPr>
            <p:ph type="title"/>
          </p:nvPr>
        </p:nvSpPr>
        <p:spPr>
          <a:xfrm>
            <a:off x="530352" y="512064"/>
            <a:ext cx="4714748" cy="914400"/>
          </a:xfrm>
        </p:spPr>
        <p:txBody>
          <a:bodyPr/>
          <a:lstStyle/>
          <a:p>
            <a:r>
              <a:rPr lang="en-US" dirty="0" smtClean="0">
                <a:solidFill>
                  <a:schemeClr val="accent1">
                    <a:lumMod val="60000"/>
                    <a:lumOff val="40000"/>
                  </a:schemeClr>
                </a:solidFill>
              </a:rPr>
              <a:t>Wearable camera</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310897" y="2051810"/>
            <a:ext cx="8622792" cy="4504438"/>
          </a:xfrm>
        </p:spPr>
        <p:txBody>
          <a:bodyPr>
            <a:normAutofit lnSpcReduction="10000"/>
          </a:bodyPr>
          <a:lstStyle/>
          <a:p>
            <a:r>
              <a:rPr lang="en-US" dirty="0" smtClean="0">
                <a:solidFill>
                  <a:srgbClr val="FFFFFF"/>
                </a:solidFill>
              </a:rPr>
              <a:t>Can see what the player sees</a:t>
            </a:r>
          </a:p>
          <a:p>
            <a:r>
              <a:rPr lang="en-US" dirty="0" smtClean="0">
                <a:solidFill>
                  <a:srgbClr val="FFFFFF"/>
                </a:solidFill>
              </a:rPr>
              <a:t>Can see player’s hand movements (when hand in camera’s field of view)</a:t>
            </a:r>
          </a:p>
          <a:p>
            <a:r>
              <a:rPr lang="en-US" dirty="0" smtClean="0">
                <a:solidFill>
                  <a:srgbClr val="FFFFFF"/>
                </a:solidFill>
              </a:rPr>
              <a:t>Can upload player’s view to the game in the cloud</a:t>
            </a:r>
          </a:p>
          <a:p>
            <a:r>
              <a:rPr lang="en-US" dirty="0" smtClean="0">
                <a:solidFill>
                  <a:srgbClr val="FFFFFF"/>
                </a:solidFill>
              </a:rPr>
              <a:t>Can give spectators, commentators, opponents a view of the game from player’s POV</a:t>
            </a:r>
          </a:p>
          <a:p>
            <a:r>
              <a:rPr lang="en-US" sz="2400" dirty="0" smtClean="0">
                <a:solidFill>
                  <a:srgbClr val="FFFFFF"/>
                </a:solidFill>
                <a:hlinkClick r:id="rId3"/>
              </a:rPr>
              <a:t>http://andrewsullivan.thedailybeast.com/2012/06/the-future-of-seeing.html</a:t>
            </a:r>
            <a:endParaRPr lang="en-US" sz="2400" dirty="0" smtClean="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47</a:t>
            </a:fld>
            <a:endParaRPr lang="en-US"/>
          </a:p>
        </p:txBody>
      </p:sp>
    </p:spTree>
    <p:extLst>
      <p:ext uri="{BB962C8B-B14F-4D97-AF65-F5344CB8AC3E}">
        <p14:creationId xmlns:p14="http://schemas.microsoft.com/office/powerpoint/2010/main" val="957177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Bluetooth ring</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338328" y="1219200"/>
            <a:ext cx="8467344" cy="3205353"/>
          </a:xfrm>
        </p:spPr>
        <p:txBody>
          <a:bodyPr>
            <a:normAutofit/>
          </a:bodyPr>
          <a:lstStyle/>
          <a:p>
            <a:r>
              <a:rPr lang="en-US" dirty="0" smtClean="0">
                <a:solidFill>
                  <a:srgbClr val="FFFFFF"/>
                </a:solidFill>
              </a:rPr>
              <a:t>Ring can include several micro sensors (e.g. accelerometer, gyroscope, magnetometer...) </a:t>
            </a:r>
          </a:p>
          <a:p>
            <a:r>
              <a:rPr lang="en-US" dirty="0" smtClean="0">
                <a:solidFill>
                  <a:srgbClr val="FFFFFF"/>
                </a:solidFill>
              </a:rPr>
              <a:t>Better input than can be obtained by camera view of hand</a:t>
            </a:r>
          </a:p>
          <a:p>
            <a:r>
              <a:rPr lang="en-US" dirty="0" smtClean="0">
                <a:solidFill>
                  <a:srgbClr val="FFFFFF"/>
                </a:solidFill>
              </a:rPr>
              <a:t>Swedish university, </a:t>
            </a:r>
            <a:r>
              <a:rPr lang="en-US" dirty="0" err="1" smtClean="0">
                <a:solidFill>
                  <a:srgbClr val="FFFFFF"/>
                </a:solidFill>
              </a:rPr>
              <a:t>Ringbow</a:t>
            </a:r>
            <a:r>
              <a:rPr lang="en-US" dirty="0" smtClean="0">
                <a:solidFill>
                  <a:srgbClr val="FFFFFF"/>
                </a:solidFill>
              </a:rPr>
              <a:t> (pictured)</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48</a:t>
            </a:fld>
            <a:endParaRPr lang="en-US"/>
          </a:p>
        </p:txBody>
      </p:sp>
      <p:pic>
        <p:nvPicPr>
          <p:cNvPr id="78850" name="Picture 2" descr="http://www.blogcdn.com/www.joystiq.com/media/2012/06/ringbow.jpg"/>
          <p:cNvPicPr>
            <a:picLocks noChangeAspect="1" noChangeArrowheads="1"/>
          </p:cNvPicPr>
          <p:nvPr/>
        </p:nvPicPr>
        <p:blipFill>
          <a:blip r:embed="rId2"/>
          <a:srcRect/>
          <a:stretch>
            <a:fillRect/>
          </a:stretch>
        </p:blipFill>
        <p:spPr bwMode="auto">
          <a:xfrm>
            <a:off x="2717113" y="4041649"/>
            <a:ext cx="4301633" cy="2816352"/>
          </a:xfrm>
          <a:prstGeom prst="rect">
            <a:avLst/>
          </a:prstGeom>
          <a:noFill/>
        </p:spPr>
      </p:pic>
    </p:spTree>
    <p:extLst>
      <p:ext uri="{BB962C8B-B14F-4D97-AF65-F5344CB8AC3E}">
        <p14:creationId xmlns:p14="http://schemas.microsoft.com/office/powerpoint/2010/main" val="2121464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278241"/>
            <a:ext cx="8156448" cy="960120"/>
          </a:xfrm>
        </p:spPr>
        <p:txBody>
          <a:bodyPr/>
          <a:lstStyle/>
          <a:p>
            <a:r>
              <a:rPr lang="en-US" dirty="0" smtClean="0">
                <a:solidFill>
                  <a:schemeClr val="accent1">
                    <a:lumMod val="60000"/>
                    <a:lumOff val="40000"/>
                  </a:schemeClr>
                </a:solidFill>
              </a:rPr>
              <a:t>No recycling this time</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420624" y="1225296"/>
            <a:ext cx="8266176" cy="5130264"/>
          </a:xfrm>
        </p:spPr>
        <p:txBody>
          <a:bodyPr/>
          <a:lstStyle/>
          <a:p>
            <a:r>
              <a:rPr lang="en-US" dirty="0" smtClean="0">
                <a:solidFill>
                  <a:srgbClr val="FFFFFF"/>
                </a:solidFill>
              </a:rPr>
              <a:t>When mobile games first came on the scene, game designers harkened back to the simplicity of Atari 2600 and LCD games</a:t>
            </a:r>
          </a:p>
          <a:p>
            <a:r>
              <a:rPr lang="en-US" dirty="0" smtClean="0">
                <a:solidFill>
                  <a:srgbClr val="FFFFFF"/>
                </a:solidFill>
              </a:rPr>
              <a:t>But with AR glasses? </a:t>
            </a:r>
            <a:r>
              <a:rPr lang="en-US" u="sng" dirty="0" smtClean="0">
                <a:solidFill>
                  <a:srgbClr val="FFFFFF"/>
                </a:solidFill>
              </a:rPr>
              <a:t> Whole new ball game!</a:t>
            </a:r>
            <a:r>
              <a:rPr lang="en-US" dirty="0" smtClean="0">
                <a:solidFill>
                  <a:srgbClr val="FFFFFF"/>
                </a:solidFill>
              </a:rPr>
              <a:t> </a:t>
            </a:r>
            <a:endParaRPr lang="en-US" u="sng" dirty="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49</a:t>
            </a:fld>
            <a:endParaRPr lang="en-US"/>
          </a:p>
        </p:txBody>
      </p:sp>
      <p:pic>
        <p:nvPicPr>
          <p:cNvPr id="89091" name="Picture 3"/>
          <p:cNvPicPr>
            <a:picLocks noChangeAspect="1" noChangeArrowheads="1"/>
          </p:cNvPicPr>
          <p:nvPr/>
        </p:nvPicPr>
        <p:blipFill>
          <a:blip r:embed="rId2"/>
          <a:srcRect/>
          <a:stretch>
            <a:fillRect/>
          </a:stretch>
        </p:blipFill>
        <p:spPr bwMode="auto">
          <a:xfrm>
            <a:off x="2057400" y="3560214"/>
            <a:ext cx="4803000" cy="2795346"/>
          </a:xfrm>
          <a:prstGeom prst="rect">
            <a:avLst/>
          </a:prstGeom>
          <a:noFill/>
          <a:ln w="9525">
            <a:noFill/>
            <a:miter lim="800000"/>
            <a:headEnd/>
            <a:tailEnd/>
          </a:ln>
        </p:spPr>
      </p:pic>
      <p:sp>
        <p:nvSpPr>
          <p:cNvPr id="6" name="Rectangle 5"/>
          <p:cNvSpPr/>
          <p:nvPr/>
        </p:nvSpPr>
        <p:spPr>
          <a:xfrm>
            <a:off x="2926080" y="6198990"/>
            <a:ext cx="2760969" cy="369332"/>
          </a:xfrm>
          <a:prstGeom prst="rect">
            <a:avLst/>
          </a:prstGeom>
        </p:spPr>
        <p:txBody>
          <a:bodyPr wrap="square">
            <a:spAutoFit/>
          </a:bodyPr>
          <a:lstStyle/>
          <a:p>
            <a:pPr algn="ctr"/>
            <a:r>
              <a:rPr lang="en-US" dirty="0" smtClean="0"/>
              <a:t>A whole new ball game</a:t>
            </a:r>
            <a:endParaRPr lang="en-US" dirty="0"/>
          </a:p>
        </p:txBody>
      </p:sp>
    </p:spTree>
    <p:extLst>
      <p:ext uri="{BB962C8B-B14F-4D97-AF65-F5344CB8AC3E}">
        <p14:creationId xmlns:p14="http://schemas.microsoft.com/office/powerpoint/2010/main" val="2322643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vs.</a:t>
            </a:r>
            <a:br>
              <a:rPr lang="en-US" dirty="0" smtClean="0"/>
            </a:br>
            <a:r>
              <a:rPr lang="en-US" dirty="0" smtClean="0"/>
              <a:t>360° Video</a:t>
            </a:r>
            <a:endParaRPr lang="en-US" dirty="0"/>
          </a:p>
        </p:txBody>
      </p:sp>
      <p:sp>
        <p:nvSpPr>
          <p:cNvPr id="3" name="Content Placeholder 2"/>
          <p:cNvSpPr>
            <a:spLocks noGrp="1"/>
          </p:cNvSpPr>
          <p:nvPr>
            <p:ph sz="half" idx="1"/>
          </p:nvPr>
        </p:nvSpPr>
        <p:spPr>
          <a:xfrm>
            <a:off x="457200" y="1851169"/>
            <a:ext cx="4038600" cy="4525963"/>
          </a:xfrm>
        </p:spPr>
        <p:txBody>
          <a:bodyPr/>
          <a:lstStyle/>
          <a:p>
            <a:pPr marL="0" indent="0">
              <a:buNone/>
            </a:pPr>
            <a:r>
              <a:rPr lang="en-US" sz="1600" dirty="0" smtClean="0"/>
              <a:t>From TheFoundry.co.uk:</a:t>
            </a:r>
          </a:p>
          <a:p>
            <a:r>
              <a:rPr lang="en-US" sz="1600" dirty="0" smtClean="0"/>
              <a:t>Mixed </a:t>
            </a:r>
            <a:r>
              <a:rPr lang="en-US" sz="1600" dirty="0"/>
              <a:t>R</a:t>
            </a:r>
            <a:r>
              <a:rPr lang="en-US" sz="1600" dirty="0" smtClean="0"/>
              <a:t>eality </a:t>
            </a:r>
            <a:r>
              <a:rPr lang="en-US" sz="1600" dirty="0"/>
              <a:t>is an overlay of synthetic content on the real world that is anchored to and interacts with the real </a:t>
            </a:r>
            <a:r>
              <a:rPr lang="en-US" sz="1600" dirty="0" smtClean="0"/>
              <a:t>world...</a:t>
            </a:r>
          </a:p>
          <a:p>
            <a:r>
              <a:rPr lang="en-US" sz="1600" dirty="0" smtClean="0"/>
              <a:t>...picture </a:t>
            </a:r>
            <a:r>
              <a:rPr lang="en-US" sz="1600" dirty="0"/>
              <a:t>surgeons overlaying virtual ultrasound images on their patient while performing an operation, for example. </a:t>
            </a:r>
            <a:endParaRPr lang="en-US" sz="1600" dirty="0" smtClean="0"/>
          </a:p>
          <a:p>
            <a:r>
              <a:rPr lang="en-US" sz="1600" dirty="0" smtClean="0"/>
              <a:t>The </a:t>
            </a:r>
            <a:r>
              <a:rPr lang="en-US" sz="1600" dirty="0"/>
              <a:t>key characteristic of MR is that the synthetic content and the real-world content are able to react to each other in real </a:t>
            </a:r>
            <a:r>
              <a:rPr lang="en-US" sz="1600" dirty="0" smtClean="0"/>
              <a:t>time.  </a:t>
            </a:r>
          </a:p>
          <a:p>
            <a:r>
              <a:rPr lang="en-US" sz="1600" dirty="0" smtClean="0"/>
              <a:t>Microsoft’s HoloLens... is </a:t>
            </a:r>
            <a:r>
              <a:rPr lang="en-US" sz="1600" dirty="0"/>
              <a:t>set to be big in MR—although Microsoft have dodged the AR/MR debate by introducing yet another term: “holographic computing”. </a:t>
            </a:r>
          </a:p>
          <a:p>
            <a:pPr marL="0" indent="0">
              <a:buNone/>
            </a:pPr>
            <a:endParaRPr lang="en-US" sz="1600" dirty="0"/>
          </a:p>
          <a:p>
            <a:pPr marL="0" indent="0">
              <a:buNone/>
            </a:pPr>
            <a:r>
              <a:rPr lang="en-US" sz="1600" dirty="0" smtClean="0"/>
              <a:t>- For our purposes, let’s lump this under AR</a:t>
            </a:r>
            <a:endParaRPr lang="en-US" sz="1600" dirty="0"/>
          </a:p>
        </p:txBody>
      </p:sp>
      <p:sp>
        <p:nvSpPr>
          <p:cNvPr id="4" name="Content Placeholder 3"/>
          <p:cNvSpPr>
            <a:spLocks noGrp="1"/>
          </p:cNvSpPr>
          <p:nvPr>
            <p:ph sz="half" idx="2"/>
          </p:nvPr>
        </p:nvSpPr>
        <p:spPr>
          <a:xfrm>
            <a:off x="4648200" y="1868054"/>
            <a:ext cx="4038600" cy="4525963"/>
          </a:xfrm>
        </p:spPr>
        <p:txBody>
          <a:bodyPr/>
          <a:lstStyle/>
          <a:p>
            <a:pPr marL="0" indent="0">
              <a:buNone/>
            </a:pPr>
            <a:r>
              <a:rPr lang="en-US" sz="1800" dirty="0" smtClean="0"/>
              <a:t>From Wikipedia:</a:t>
            </a:r>
          </a:p>
          <a:p>
            <a:r>
              <a:rPr lang="en-US" sz="1800" dirty="0"/>
              <a:t>360-degree videos, also known as immersive </a:t>
            </a:r>
            <a:r>
              <a:rPr lang="en-US" sz="1800" dirty="0" smtClean="0"/>
              <a:t>videos </a:t>
            </a:r>
            <a:r>
              <a:rPr lang="en-US" sz="1800" dirty="0"/>
              <a:t>or spherical videos</a:t>
            </a:r>
            <a:r>
              <a:rPr lang="en-US" sz="1800" dirty="0" smtClean="0"/>
              <a:t>, </a:t>
            </a:r>
            <a:r>
              <a:rPr lang="en-US" sz="1800" dirty="0"/>
              <a:t>are video recordings where a view in every direction is recorded at the same time, shot using an omnidirectional camera or a collection of cameras. </a:t>
            </a:r>
            <a:endParaRPr lang="en-US" sz="1800" dirty="0" smtClean="0"/>
          </a:p>
          <a:p>
            <a:r>
              <a:rPr lang="en-US" sz="1800" dirty="0" smtClean="0"/>
              <a:t>During </a:t>
            </a:r>
            <a:r>
              <a:rPr lang="en-US" sz="1800" dirty="0"/>
              <a:t>playback the viewer has control of the viewing direction like a panorama, a form of virtual reality</a:t>
            </a:r>
            <a:r>
              <a:rPr lang="en-US" sz="1800" dirty="0" smtClean="0"/>
              <a:t>.</a:t>
            </a:r>
            <a:endParaRPr lang="en-US" sz="1600" dirty="0" smtClean="0"/>
          </a:p>
          <a:p>
            <a:endParaRPr lang="en-US" sz="1800" dirty="0" smtClean="0"/>
          </a:p>
          <a:p>
            <a:endParaRPr lang="en-US" sz="1800" dirty="0"/>
          </a:p>
          <a:p>
            <a:endParaRPr lang="en-US" sz="1800" dirty="0"/>
          </a:p>
          <a:p>
            <a:pPr marL="0" indent="0">
              <a:buNone/>
            </a:pPr>
            <a:r>
              <a:rPr lang="en-US" sz="1600" dirty="0" smtClean="0"/>
              <a:t>- For our purposes, let’s lump this under VR</a:t>
            </a:r>
            <a:endParaRPr lang="en-US" sz="1600" dirty="0"/>
          </a:p>
          <a:p>
            <a:endParaRPr lang="en-US" dirty="0"/>
          </a:p>
        </p:txBody>
      </p:sp>
      <p:sp>
        <p:nvSpPr>
          <p:cNvPr id="5" name="Slide Number Placeholder 4"/>
          <p:cNvSpPr>
            <a:spLocks noGrp="1"/>
          </p:cNvSpPr>
          <p:nvPr>
            <p:ph type="sldNum" sz="quarter" idx="12"/>
          </p:nvPr>
        </p:nvSpPr>
        <p:spPr/>
        <p:txBody>
          <a:bodyPr/>
          <a:lstStyle/>
          <a:p>
            <a:pPr>
              <a:defRPr/>
            </a:pPr>
            <a:fld id="{3B442C06-5950-4457-A019-0C3BED759643}" type="slidenum">
              <a:rPr lang="en-US" smtClean="0"/>
              <a:pPr>
                <a:defRPr/>
              </a:pPr>
              <a:t>5</a:t>
            </a:fld>
            <a:endParaRPr lang="en-US"/>
          </a:p>
        </p:txBody>
      </p:sp>
      <p:pic>
        <p:nvPicPr>
          <p:cNvPr id="6" name="Picture 5"/>
          <p:cNvPicPr>
            <a:picLocks noChangeAspect="1"/>
          </p:cNvPicPr>
          <p:nvPr/>
        </p:nvPicPr>
        <p:blipFill>
          <a:blip r:embed="rId2"/>
          <a:stretch>
            <a:fillRect/>
          </a:stretch>
        </p:blipFill>
        <p:spPr>
          <a:xfrm>
            <a:off x="1022898" y="178793"/>
            <a:ext cx="1752600" cy="1663140"/>
          </a:xfrm>
          <a:prstGeom prst="rect">
            <a:avLst/>
          </a:prstGeom>
        </p:spPr>
      </p:pic>
      <p:pic>
        <p:nvPicPr>
          <p:cNvPr id="7" name="Picture 6"/>
          <p:cNvPicPr>
            <a:picLocks noChangeAspect="1"/>
          </p:cNvPicPr>
          <p:nvPr/>
        </p:nvPicPr>
        <p:blipFill>
          <a:blip r:embed="rId3"/>
          <a:stretch>
            <a:fillRect/>
          </a:stretch>
        </p:blipFill>
        <p:spPr>
          <a:xfrm>
            <a:off x="6324600" y="152672"/>
            <a:ext cx="1840405" cy="1689261"/>
          </a:xfrm>
          <a:prstGeom prst="rect">
            <a:avLst/>
          </a:prstGeom>
        </p:spPr>
      </p:pic>
    </p:spTree>
    <p:extLst>
      <p:ext uri="{BB962C8B-B14F-4D97-AF65-F5344CB8AC3E}">
        <p14:creationId xmlns:p14="http://schemas.microsoft.com/office/powerpoint/2010/main" val="5535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 calcmode="lin" valueType="num">
                                      <p:cBhvr additive="base">
                                        <p:cTn id="4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389888"/>
          </a:xfrm>
        </p:spPr>
        <p:txBody>
          <a:bodyPr>
            <a:normAutofit fontScale="90000"/>
          </a:bodyPr>
          <a:lstStyle/>
          <a:p>
            <a:r>
              <a:rPr lang="en-US" dirty="0" smtClean="0">
                <a:solidFill>
                  <a:srgbClr val="95B3D7"/>
                </a:solidFill>
              </a:rPr>
              <a:t>What kind of games can be played on it?</a:t>
            </a:r>
            <a:endParaRPr lang="en-US" dirty="0">
              <a:solidFill>
                <a:srgbClr val="95B3D7"/>
              </a:solidFill>
            </a:endParaRPr>
          </a:p>
        </p:txBody>
      </p:sp>
      <p:sp>
        <p:nvSpPr>
          <p:cNvPr id="3" name="Content Placeholder 2"/>
          <p:cNvSpPr>
            <a:spLocks noGrp="1"/>
          </p:cNvSpPr>
          <p:nvPr>
            <p:ph idx="1"/>
          </p:nvPr>
        </p:nvSpPr>
        <p:spPr>
          <a:xfrm>
            <a:off x="448056" y="1901952"/>
            <a:ext cx="8238744" cy="4453608"/>
          </a:xfrm>
        </p:spPr>
        <p:txBody>
          <a:bodyPr>
            <a:normAutofit fontScale="85000" lnSpcReduction="20000"/>
          </a:bodyPr>
          <a:lstStyle/>
          <a:p>
            <a:r>
              <a:rPr lang="en-US" dirty="0" smtClean="0">
                <a:solidFill>
                  <a:srgbClr val="FFFFFF"/>
                </a:solidFill>
              </a:rPr>
              <a:t>First-person shooters – multi-player or single</a:t>
            </a:r>
          </a:p>
          <a:p>
            <a:pPr lvl="1"/>
            <a:r>
              <a:rPr lang="en-US" dirty="0" smtClean="0">
                <a:solidFill>
                  <a:schemeClr val="accent1">
                    <a:lumMod val="60000"/>
                    <a:lumOff val="40000"/>
                  </a:schemeClr>
                </a:solidFill>
              </a:rPr>
              <a:t>Drawback: death by cop</a:t>
            </a:r>
          </a:p>
          <a:p>
            <a:r>
              <a:rPr lang="en-US" dirty="0" smtClean="0">
                <a:solidFill>
                  <a:srgbClr val="FFFFFF"/>
                </a:solidFill>
              </a:rPr>
              <a:t>Scavenger hunts, treasure hunts, dungeon crawls</a:t>
            </a:r>
          </a:p>
          <a:p>
            <a:pPr lvl="1"/>
            <a:r>
              <a:rPr lang="en-US" dirty="0" smtClean="0">
                <a:solidFill>
                  <a:srgbClr val="95B3D7"/>
                </a:solidFill>
              </a:rPr>
              <a:t>Drawback: arrest for trespassing</a:t>
            </a:r>
          </a:p>
          <a:p>
            <a:r>
              <a:rPr lang="en-US" dirty="0" smtClean="0">
                <a:solidFill>
                  <a:srgbClr val="FFFFFF"/>
                </a:solidFill>
              </a:rPr>
              <a:t>Map conquest à la Risk</a:t>
            </a:r>
          </a:p>
          <a:p>
            <a:pPr lvl="1"/>
            <a:r>
              <a:rPr lang="en-US" dirty="0" smtClean="0">
                <a:solidFill>
                  <a:srgbClr val="95B3D7"/>
                </a:solidFill>
              </a:rPr>
              <a:t>Drawback: actual global conquest</a:t>
            </a:r>
          </a:p>
          <a:p>
            <a:r>
              <a:rPr lang="en-US" dirty="0" err="1" smtClean="0">
                <a:solidFill>
                  <a:srgbClr val="FFFFFF"/>
                </a:solidFill>
              </a:rPr>
              <a:t>Parkour</a:t>
            </a:r>
            <a:r>
              <a:rPr lang="en-US" dirty="0" smtClean="0">
                <a:solidFill>
                  <a:srgbClr val="FFFFFF"/>
                </a:solidFill>
              </a:rPr>
              <a:t> (free-running) planning</a:t>
            </a:r>
          </a:p>
          <a:p>
            <a:pPr lvl="1"/>
            <a:r>
              <a:rPr lang="en-US" dirty="0" smtClean="0">
                <a:solidFill>
                  <a:srgbClr val="95B3D7"/>
                </a:solidFill>
              </a:rPr>
              <a:t>Drawback: ambulance/hospital/funeral bills</a:t>
            </a:r>
          </a:p>
          <a:p>
            <a:r>
              <a:rPr lang="en-US" dirty="0" smtClean="0">
                <a:solidFill>
                  <a:srgbClr val="FFFFFF"/>
                </a:solidFill>
              </a:rPr>
              <a:t>Sliding block puzzles; draw pictures in the air; draw pictures on the Earth</a:t>
            </a:r>
          </a:p>
          <a:p>
            <a:pPr lvl="1"/>
            <a:r>
              <a:rPr lang="en-US" dirty="0" smtClean="0">
                <a:solidFill>
                  <a:srgbClr val="95B3D7"/>
                </a:solidFill>
              </a:rPr>
              <a:t>Drawback: look like a dork (so what else is new?)</a:t>
            </a:r>
          </a:p>
          <a:p>
            <a:endParaRPr lang="en-US" dirty="0" smtClean="0">
              <a:solidFill>
                <a:srgbClr val="FFFFFF"/>
              </a:solidFill>
            </a:endParaRPr>
          </a:p>
          <a:p>
            <a:endParaRPr lang="en-US" dirty="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50</a:t>
            </a:fld>
            <a:endParaRPr lang="en-US"/>
          </a:p>
        </p:txBody>
      </p:sp>
    </p:spTree>
    <p:extLst>
      <p:ext uri="{BB962C8B-B14F-4D97-AF65-F5344CB8AC3E}">
        <p14:creationId xmlns:p14="http://schemas.microsoft.com/office/powerpoint/2010/main" val="3509517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B3D7"/>
                </a:solidFill>
              </a:rPr>
              <a:t>Alien Beast FPS</a:t>
            </a:r>
            <a:endParaRPr lang="en-US" dirty="0">
              <a:solidFill>
                <a:srgbClr val="95B3D7"/>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51</a:t>
            </a:fld>
            <a:endParaRPr lang="en-US"/>
          </a:p>
        </p:txBody>
      </p:sp>
      <p:pic>
        <p:nvPicPr>
          <p:cNvPr id="89090" name="Picture 2"/>
          <p:cNvPicPr>
            <a:picLocks noChangeAspect="1" noChangeArrowheads="1"/>
          </p:cNvPicPr>
          <p:nvPr/>
        </p:nvPicPr>
        <p:blipFill>
          <a:blip r:embed="rId2"/>
          <a:srcRect/>
          <a:stretch>
            <a:fillRect/>
          </a:stretch>
        </p:blipFill>
        <p:spPr bwMode="auto">
          <a:xfrm>
            <a:off x="914400" y="1181826"/>
            <a:ext cx="7205284" cy="5401853"/>
          </a:xfrm>
          <a:prstGeom prst="rect">
            <a:avLst/>
          </a:prstGeom>
          <a:noFill/>
          <a:ln w="9525">
            <a:noFill/>
            <a:miter lim="800000"/>
            <a:headEnd/>
            <a:tailEnd/>
          </a:ln>
        </p:spPr>
      </p:pic>
    </p:spTree>
    <p:extLst>
      <p:ext uri="{BB962C8B-B14F-4D97-AF65-F5344CB8AC3E}">
        <p14:creationId xmlns:p14="http://schemas.microsoft.com/office/powerpoint/2010/main" val="16239297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B3D7"/>
                </a:solidFill>
              </a:rPr>
              <a:t>Alien Beast FPS</a:t>
            </a:r>
            <a:endParaRPr lang="en-US" dirty="0">
              <a:solidFill>
                <a:srgbClr val="95B3D7"/>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52</a:t>
            </a:fld>
            <a:endParaRPr lang="en-US"/>
          </a:p>
        </p:txBody>
      </p:sp>
      <p:pic>
        <p:nvPicPr>
          <p:cNvPr id="90114" name="Picture 2"/>
          <p:cNvPicPr>
            <a:picLocks noChangeAspect="1" noChangeArrowheads="1"/>
          </p:cNvPicPr>
          <p:nvPr/>
        </p:nvPicPr>
        <p:blipFill>
          <a:blip r:embed="rId2"/>
          <a:srcRect/>
          <a:stretch>
            <a:fillRect/>
          </a:stretch>
        </p:blipFill>
        <p:spPr bwMode="auto">
          <a:xfrm>
            <a:off x="914400" y="1207876"/>
            <a:ext cx="7223760" cy="5415704"/>
          </a:xfrm>
          <a:prstGeom prst="rect">
            <a:avLst/>
          </a:prstGeom>
          <a:noFill/>
          <a:ln w="9525">
            <a:noFill/>
            <a:miter lim="800000"/>
            <a:headEnd/>
            <a:tailEnd/>
          </a:ln>
        </p:spPr>
      </p:pic>
    </p:spTree>
    <p:extLst>
      <p:ext uri="{BB962C8B-B14F-4D97-AF65-F5344CB8AC3E}">
        <p14:creationId xmlns:p14="http://schemas.microsoft.com/office/powerpoint/2010/main" val="3146863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B3D7"/>
                </a:solidFill>
              </a:rPr>
              <a:t>Alien Beast FPS</a:t>
            </a:r>
            <a:endParaRPr lang="en-US" dirty="0">
              <a:solidFill>
                <a:srgbClr val="95B3D7"/>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53</a:t>
            </a:fld>
            <a:endParaRPr lang="en-US"/>
          </a:p>
        </p:txBody>
      </p:sp>
      <p:pic>
        <p:nvPicPr>
          <p:cNvPr id="91138" name="Picture 2"/>
          <p:cNvPicPr>
            <a:picLocks noChangeAspect="1" noChangeArrowheads="1"/>
          </p:cNvPicPr>
          <p:nvPr/>
        </p:nvPicPr>
        <p:blipFill>
          <a:blip r:embed="rId2"/>
          <a:srcRect/>
          <a:stretch>
            <a:fillRect/>
          </a:stretch>
        </p:blipFill>
        <p:spPr bwMode="auto">
          <a:xfrm>
            <a:off x="914400" y="1153032"/>
            <a:ext cx="7269480" cy="5449981"/>
          </a:xfrm>
          <a:prstGeom prst="rect">
            <a:avLst/>
          </a:prstGeom>
          <a:noFill/>
          <a:ln w="9525">
            <a:noFill/>
            <a:miter lim="800000"/>
            <a:headEnd/>
            <a:tailEnd/>
          </a:ln>
        </p:spPr>
      </p:pic>
    </p:spTree>
    <p:extLst>
      <p:ext uri="{BB962C8B-B14F-4D97-AF65-F5344CB8AC3E}">
        <p14:creationId xmlns:p14="http://schemas.microsoft.com/office/powerpoint/2010/main" val="25716466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649224"/>
            <a:ext cx="7772400" cy="777240"/>
          </a:xfrm>
        </p:spPr>
        <p:txBody>
          <a:bodyPr/>
          <a:lstStyle/>
          <a:p>
            <a:r>
              <a:rPr lang="en-US" strike="sngStrike" dirty="0" smtClean="0">
                <a:solidFill>
                  <a:srgbClr val="95B3D7"/>
                </a:solidFill>
              </a:rPr>
              <a:t>Un</a:t>
            </a:r>
            <a:r>
              <a:rPr lang="en-US" dirty="0" smtClean="0">
                <a:solidFill>
                  <a:srgbClr val="95B3D7"/>
                </a:solidFill>
              </a:rPr>
              <a:t>foreseeable consequences</a:t>
            </a:r>
            <a:endParaRPr lang="en-US" dirty="0">
              <a:solidFill>
                <a:srgbClr val="95B3D7"/>
              </a:solidFill>
            </a:endParaRPr>
          </a:p>
        </p:txBody>
      </p:sp>
      <p:sp>
        <p:nvSpPr>
          <p:cNvPr id="3" name="Content Placeholder 2"/>
          <p:cNvSpPr>
            <a:spLocks noGrp="1"/>
          </p:cNvSpPr>
          <p:nvPr>
            <p:ph idx="1"/>
          </p:nvPr>
        </p:nvSpPr>
        <p:spPr>
          <a:xfrm>
            <a:off x="493776" y="1426464"/>
            <a:ext cx="8193024" cy="4929096"/>
          </a:xfrm>
        </p:spPr>
        <p:txBody>
          <a:bodyPr/>
          <a:lstStyle/>
          <a:p>
            <a:r>
              <a:rPr lang="en-US" dirty="0" smtClean="0">
                <a:solidFill>
                  <a:schemeClr val="bg1"/>
                </a:solidFill>
              </a:rPr>
              <a:t>You thought texting while walking was bad??</a:t>
            </a:r>
          </a:p>
          <a:p>
            <a:r>
              <a:rPr lang="en-US" dirty="0" smtClean="0">
                <a:solidFill>
                  <a:schemeClr val="bg1"/>
                </a:solidFill>
              </a:rPr>
              <a:t>There will be laws!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54</a:t>
            </a:fld>
            <a:endParaRPr lang="en-US"/>
          </a:p>
        </p:txBody>
      </p:sp>
      <p:pic>
        <p:nvPicPr>
          <p:cNvPr id="1026" name="Picture 2" descr="http://blog.focusdriven.org/wp-content/uploads/2012/02/us_house_chamber.jpg"/>
          <p:cNvPicPr>
            <a:picLocks noChangeAspect="1" noChangeArrowheads="1"/>
          </p:cNvPicPr>
          <p:nvPr/>
        </p:nvPicPr>
        <p:blipFill>
          <a:blip r:embed="rId2"/>
          <a:srcRect/>
          <a:stretch>
            <a:fillRect/>
          </a:stretch>
        </p:blipFill>
        <p:spPr bwMode="auto">
          <a:xfrm>
            <a:off x="1324310" y="2852929"/>
            <a:ext cx="6035975" cy="3928872"/>
          </a:xfrm>
          <a:prstGeom prst="rect">
            <a:avLst/>
          </a:prstGeom>
          <a:noFill/>
        </p:spPr>
      </p:pic>
    </p:spTree>
    <p:extLst>
      <p:ext uri="{BB962C8B-B14F-4D97-AF65-F5344CB8AC3E}">
        <p14:creationId xmlns:p14="http://schemas.microsoft.com/office/powerpoint/2010/main" val="290345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5932229" y="2197008"/>
            <a:ext cx="3135571" cy="2183448"/>
          </a:xfrm>
          <a:prstGeom prst="rect">
            <a:avLst/>
          </a:prstGeom>
          <a:noFill/>
          <a:ln w="9525">
            <a:noFill/>
            <a:miter lim="800000"/>
            <a:headEnd/>
            <a:tailEnd/>
          </a:ln>
        </p:spPr>
      </p:pic>
      <p:sp>
        <p:nvSpPr>
          <p:cNvPr id="2" name="Title 1"/>
          <p:cNvSpPr>
            <a:spLocks noGrp="1"/>
          </p:cNvSpPr>
          <p:nvPr>
            <p:ph type="title"/>
          </p:nvPr>
        </p:nvSpPr>
        <p:spPr>
          <a:xfrm>
            <a:off x="457200" y="274638"/>
            <a:ext cx="5475029" cy="1143000"/>
          </a:xfrm>
        </p:spPr>
        <p:txBody>
          <a:bodyPr/>
          <a:lstStyle/>
          <a:p>
            <a:r>
              <a:rPr lang="en-US" dirty="0" smtClean="0">
                <a:solidFill>
                  <a:schemeClr val="accent1">
                    <a:lumMod val="60000"/>
                    <a:lumOff val="40000"/>
                  </a:schemeClr>
                </a:solidFill>
              </a:rPr>
              <a:t>How do you...</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512064" y="1627632"/>
            <a:ext cx="5420165" cy="4727928"/>
          </a:xfrm>
        </p:spPr>
        <p:txBody>
          <a:bodyPr>
            <a:normAutofit lnSpcReduction="10000"/>
          </a:bodyPr>
          <a:lstStyle/>
          <a:p>
            <a:r>
              <a:rPr lang="en-US" dirty="0" smtClean="0">
                <a:solidFill>
                  <a:srgbClr val="FFFFFF"/>
                </a:solidFill>
              </a:rPr>
              <a:t>...warn players about real-world dangers?  Cliffs, tall buildings, lions, tigers, bears</a:t>
            </a:r>
          </a:p>
          <a:p>
            <a:r>
              <a:rPr lang="en-US" dirty="0" smtClean="0">
                <a:solidFill>
                  <a:srgbClr val="FFFFFF"/>
                </a:solidFill>
              </a:rPr>
              <a:t>...make sure players don’t play in traffic?</a:t>
            </a:r>
          </a:p>
          <a:p>
            <a:r>
              <a:rPr lang="en-US" dirty="0" smtClean="0">
                <a:solidFill>
                  <a:srgbClr val="FFFFFF"/>
                </a:solidFill>
              </a:rPr>
              <a:t>...keep game from being played where games not appropriate?  Airports, schools, malls, libraries, cemeteries, religious centers</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1222ABCD-F9BB-574F-8534-494ACC4508B2}" type="slidenum">
              <a:rPr lang="en-US" smtClean="0"/>
              <a:pPr/>
              <a:t>55</a:t>
            </a:fld>
            <a:endParaRPr lang="en-US"/>
          </a:p>
        </p:txBody>
      </p:sp>
      <p:pic>
        <p:nvPicPr>
          <p:cNvPr id="92163" name="Picture 3"/>
          <p:cNvPicPr>
            <a:picLocks noChangeAspect="1" noChangeArrowheads="1"/>
          </p:cNvPicPr>
          <p:nvPr/>
        </p:nvPicPr>
        <p:blipFill>
          <a:blip r:embed="rId3"/>
          <a:srcRect/>
          <a:stretch>
            <a:fillRect/>
          </a:stretch>
        </p:blipFill>
        <p:spPr bwMode="auto">
          <a:xfrm>
            <a:off x="6519672" y="164592"/>
            <a:ext cx="1867662" cy="1867662"/>
          </a:xfrm>
          <a:prstGeom prst="rect">
            <a:avLst/>
          </a:prstGeom>
          <a:noFill/>
          <a:ln w="9525">
            <a:noFill/>
            <a:miter lim="800000"/>
            <a:headEnd/>
            <a:tailEnd/>
          </a:ln>
        </p:spPr>
      </p:pic>
      <p:pic>
        <p:nvPicPr>
          <p:cNvPr id="92164" name="Picture 4"/>
          <p:cNvPicPr>
            <a:picLocks noChangeAspect="1" noChangeArrowheads="1"/>
          </p:cNvPicPr>
          <p:nvPr/>
        </p:nvPicPr>
        <p:blipFill>
          <a:blip r:embed="rId4"/>
          <a:srcRect/>
          <a:stretch>
            <a:fillRect/>
          </a:stretch>
        </p:blipFill>
        <p:spPr bwMode="auto">
          <a:xfrm>
            <a:off x="6519672" y="4606290"/>
            <a:ext cx="2032254" cy="2032254"/>
          </a:xfrm>
          <a:prstGeom prst="rect">
            <a:avLst/>
          </a:prstGeom>
          <a:noFill/>
          <a:ln w="9525">
            <a:noFill/>
            <a:miter lim="800000"/>
            <a:headEnd/>
            <a:tailEnd/>
          </a:ln>
        </p:spPr>
      </p:pic>
    </p:spTree>
    <p:extLst>
      <p:ext uri="{BB962C8B-B14F-4D97-AF65-F5344CB8AC3E}">
        <p14:creationId xmlns:p14="http://schemas.microsoft.com/office/powerpoint/2010/main" val="25386795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6324600" cy="1325562"/>
          </a:xfrm>
        </p:spPr>
        <p:txBody>
          <a:bodyPr/>
          <a:lstStyle/>
          <a:p>
            <a:r>
              <a:rPr lang="en-US" sz="4000" dirty="0" smtClean="0">
                <a:solidFill>
                  <a:schemeClr val="accent1">
                    <a:lumMod val="60000"/>
                    <a:lumOff val="40000"/>
                  </a:schemeClr>
                </a:solidFill>
              </a:rPr>
              <a:t>Those questions validated</a:t>
            </a:r>
            <a:br>
              <a:rPr lang="en-US" sz="4000" dirty="0" smtClean="0">
                <a:solidFill>
                  <a:schemeClr val="accent1">
                    <a:lumMod val="60000"/>
                    <a:lumOff val="40000"/>
                  </a:schemeClr>
                </a:solidFill>
              </a:rPr>
            </a:br>
            <a:r>
              <a:rPr lang="en-US" sz="4000" dirty="0" smtClean="0">
                <a:solidFill>
                  <a:schemeClr val="accent1">
                    <a:lumMod val="60000"/>
                    <a:lumOff val="40000"/>
                  </a:schemeClr>
                </a:solidFill>
              </a:rPr>
              <a:t>...and then some</a:t>
            </a:r>
            <a:endParaRPr lang="en-US" sz="4000" dirty="0">
              <a:solidFill>
                <a:schemeClr val="accent1">
                  <a:lumMod val="60000"/>
                  <a:lumOff val="40000"/>
                </a:schemeClr>
              </a:solidFill>
            </a:endParaRPr>
          </a:p>
        </p:txBody>
      </p:sp>
      <p:sp>
        <p:nvSpPr>
          <p:cNvPr id="3" name="Content Placeholder 2"/>
          <p:cNvSpPr>
            <a:spLocks noGrp="1"/>
          </p:cNvSpPr>
          <p:nvPr>
            <p:ph idx="1"/>
          </p:nvPr>
        </p:nvSpPr>
        <p:spPr/>
        <p:txBody>
          <a:bodyPr/>
          <a:lstStyle/>
          <a:p>
            <a:r>
              <a:rPr lang="en-US" sz="2400" dirty="0" smtClean="0">
                <a:solidFill>
                  <a:schemeClr val="bg1"/>
                </a:solidFill>
              </a:rPr>
              <a:t>August 2016 – California state Assembly altering laws against texting while driving to include games like </a:t>
            </a:r>
            <a:r>
              <a:rPr lang="en-US" sz="2400" i="1" dirty="0" smtClean="0">
                <a:solidFill>
                  <a:schemeClr val="bg1"/>
                </a:solidFill>
              </a:rPr>
              <a:t>Pokémon Go </a:t>
            </a:r>
          </a:p>
          <a:p>
            <a:r>
              <a:rPr lang="en-US" sz="2400" dirty="0" smtClean="0">
                <a:solidFill>
                  <a:schemeClr val="bg1"/>
                </a:solidFill>
              </a:rPr>
              <a:t>Sept. </a:t>
            </a:r>
            <a:r>
              <a:rPr lang="en-US" sz="2400" dirty="0">
                <a:solidFill>
                  <a:schemeClr val="bg1"/>
                </a:solidFill>
              </a:rPr>
              <a:t>2016 - </a:t>
            </a:r>
            <a:r>
              <a:rPr lang="en-US" sz="2400" dirty="0" smtClean="0">
                <a:solidFill>
                  <a:schemeClr val="bg1"/>
                </a:solidFill>
              </a:rPr>
              <a:t>The </a:t>
            </a:r>
            <a:r>
              <a:rPr lang="en-US" sz="2400" dirty="0">
                <a:solidFill>
                  <a:schemeClr val="bg1"/>
                </a:solidFill>
              </a:rPr>
              <a:t>journal </a:t>
            </a:r>
            <a:r>
              <a:rPr lang="en-US" sz="2400" i="1" dirty="0">
                <a:solidFill>
                  <a:schemeClr val="bg1"/>
                </a:solidFill>
              </a:rPr>
              <a:t>JAMA Internal Medicine </a:t>
            </a:r>
            <a:r>
              <a:rPr lang="en-US" sz="2400" dirty="0">
                <a:solidFill>
                  <a:schemeClr val="bg1"/>
                </a:solidFill>
              </a:rPr>
              <a:t>says the </a:t>
            </a:r>
            <a:r>
              <a:rPr lang="en-US" sz="2400" dirty="0" smtClean="0">
                <a:solidFill>
                  <a:schemeClr val="bg1"/>
                </a:solidFill>
              </a:rPr>
              <a:t>AR game </a:t>
            </a:r>
            <a:r>
              <a:rPr lang="en-US" sz="2400" dirty="0">
                <a:solidFill>
                  <a:schemeClr val="bg1"/>
                </a:solidFill>
              </a:rPr>
              <a:t>plays a role in </a:t>
            </a:r>
            <a:r>
              <a:rPr lang="en-US" sz="2400" dirty="0" smtClean="0">
                <a:solidFill>
                  <a:schemeClr val="bg1"/>
                </a:solidFill>
              </a:rPr>
              <a:t>abt. </a:t>
            </a:r>
            <a:r>
              <a:rPr lang="en-US" sz="2400" dirty="0">
                <a:solidFill>
                  <a:schemeClr val="bg1"/>
                </a:solidFill>
              </a:rPr>
              <a:t>10,000 instances of distracted driving </a:t>
            </a:r>
            <a:r>
              <a:rPr lang="en-US" sz="2400" dirty="0" smtClean="0">
                <a:solidFill>
                  <a:schemeClr val="bg1"/>
                </a:solidFill>
              </a:rPr>
              <a:t>daily</a:t>
            </a:r>
          </a:p>
          <a:p>
            <a:r>
              <a:rPr lang="en-US" sz="2400" dirty="0" smtClean="0">
                <a:solidFill>
                  <a:schemeClr val="bg1"/>
                </a:solidFill>
              </a:rPr>
              <a:t>July 2016 – fire stations and jails attract </a:t>
            </a:r>
            <a:r>
              <a:rPr lang="en-US" sz="2400" i="1" dirty="0" smtClean="0">
                <a:solidFill>
                  <a:schemeClr val="bg1"/>
                </a:solidFill>
              </a:rPr>
              <a:t>Pokémon Go </a:t>
            </a:r>
            <a:r>
              <a:rPr lang="en-US" sz="2400" dirty="0" smtClean="0">
                <a:solidFill>
                  <a:schemeClr val="bg1"/>
                </a:solidFill>
              </a:rPr>
              <a:t>players. Also: UC Irvine Medical Center, Arlington Nat’l Cemetery, Auschwitz-Birkenau State Museum, all swamped by players</a:t>
            </a:r>
          </a:p>
          <a:p>
            <a:r>
              <a:rPr lang="en-US" sz="2400" dirty="0" smtClean="0">
                <a:solidFill>
                  <a:schemeClr val="bg1"/>
                </a:solidFill>
              </a:rPr>
              <a:t>Areas around registered sex offenders’ homes not blocked for underage </a:t>
            </a:r>
            <a:r>
              <a:rPr lang="en-US" sz="2400" i="1" dirty="0">
                <a:solidFill>
                  <a:schemeClr val="bg1"/>
                </a:solidFill>
              </a:rPr>
              <a:t>Pokémon Go </a:t>
            </a:r>
            <a:r>
              <a:rPr lang="en-US" sz="2400" dirty="0" smtClean="0">
                <a:solidFill>
                  <a:schemeClr val="bg1"/>
                </a:solidFill>
              </a:rPr>
              <a:t>players</a:t>
            </a:r>
          </a:p>
          <a:p>
            <a:r>
              <a:rPr lang="en-US" sz="2400" dirty="0" smtClean="0">
                <a:solidFill>
                  <a:schemeClr val="bg1"/>
                </a:solidFill>
              </a:rPr>
              <a:t>Data usage spikes, costs rise </a:t>
            </a:r>
            <a:r>
              <a:rPr lang="en-US" sz="2400" dirty="0">
                <a:solidFill>
                  <a:schemeClr val="bg1"/>
                </a:solidFill>
              </a:rPr>
              <a:t>– </a:t>
            </a:r>
            <a:r>
              <a:rPr lang="en-US" sz="2400" dirty="0" smtClean="0">
                <a:solidFill>
                  <a:schemeClr val="bg1"/>
                </a:solidFill>
              </a:rPr>
              <a:t>and your data security at risk</a:t>
            </a:r>
            <a:endParaRPr lang="en-US" dirty="0" smtClean="0">
              <a:solidFill>
                <a:schemeClr val="bg1"/>
              </a:solidFill>
            </a:endParaRPr>
          </a:p>
          <a:p>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56</a:t>
            </a:fld>
            <a:endParaRPr lang="en-US"/>
          </a:p>
        </p:txBody>
      </p:sp>
      <p:pic>
        <p:nvPicPr>
          <p:cNvPr id="6146" name="Picture 2" descr="Image result for la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7974"/>
            <a:ext cx="955675" cy="972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620000" y="293547"/>
            <a:ext cx="1171575" cy="1215372"/>
          </a:xfrm>
          <a:prstGeom prst="rect">
            <a:avLst/>
          </a:prstGeom>
        </p:spPr>
      </p:pic>
    </p:spTree>
    <p:extLst>
      <p:ext uri="{BB962C8B-B14F-4D97-AF65-F5344CB8AC3E}">
        <p14:creationId xmlns:p14="http://schemas.microsoft.com/office/powerpoint/2010/main" val="38969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57</a:t>
            </a:fld>
            <a:endParaRPr lang="en-US"/>
          </a:p>
        </p:txBody>
      </p:sp>
      <p:pic>
        <p:nvPicPr>
          <p:cNvPr id="5" name="Picture 4"/>
          <p:cNvPicPr>
            <a:picLocks noChangeAspect="1"/>
          </p:cNvPicPr>
          <p:nvPr/>
        </p:nvPicPr>
        <p:blipFill>
          <a:blip r:embed="rId2"/>
          <a:stretch>
            <a:fillRect/>
          </a:stretch>
        </p:blipFill>
        <p:spPr>
          <a:xfrm>
            <a:off x="1295400" y="2057400"/>
            <a:ext cx="7175810" cy="4800600"/>
          </a:xfrm>
          <a:prstGeom prst="rect">
            <a:avLst/>
          </a:prstGeom>
        </p:spPr>
      </p:pic>
    </p:spTree>
    <p:extLst>
      <p:ext uri="{BB962C8B-B14F-4D97-AF65-F5344CB8AC3E}">
        <p14:creationId xmlns:p14="http://schemas.microsoft.com/office/powerpoint/2010/main" val="9766285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624" y="159244"/>
            <a:ext cx="8229600" cy="1143000"/>
          </a:xfrm>
        </p:spPr>
        <p:txBody>
          <a:bodyPr/>
          <a:lstStyle/>
          <a:p>
            <a:r>
              <a:rPr lang="en-US" sz="6000" b="1" baseline="30000" dirty="0" smtClean="0">
                <a:solidFill>
                  <a:schemeClr val="accent1">
                    <a:lumMod val="60000"/>
                    <a:lumOff val="40000"/>
                  </a:schemeClr>
                </a:solidFill>
              </a:rPr>
              <a:t>AR</a:t>
            </a:r>
            <a:r>
              <a:rPr lang="en-US" dirty="0" smtClean="0">
                <a:solidFill>
                  <a:schemeClr val="accent1">
                    <a:lumMod val="60000"/>
                    <a:lumOff val="40000"/>
                  </a:schemeClr>
                </a:solidFill>
              </a:rPr>
              <a:t> over </a:t>
            </a:r>
            <a:r>
              <a:rPr lang="en-US" sz="6000" b="1" baseline="-25000" dirty="0" smtClean="0">
                <a:solidFill>
                  <a:schemeClr val="accent1">
                    <a:lumMod val="60000"/>
                    <a:lumOff val="40000"/>
                  </a:schemeClr>
                </a:solidFill>
              </a:rPr>
              <a:t>VR</a:t>
            </a:r>
            <a:endParaRPr lang="en-US" sz="6000" b="1" baseline="-25000" dirty="0">
              <a:solidFill>
                <a:schemeClr val="accent1">
                  <a:lumMod val="60000"/>
                  <a:lumOff val="40000"/>
                </a:schemeClr>
              </a:solidFill>
            </a:endParaRPr>
          </a:p>
        </p:txBody>
      </p:sp>
      <p:sp>
        <p:nvSpPr>
          <p:cNvPr id="5" name="Text Placeholder 4"/>
          <p:cNvSpPr>
            <a:spLocks noGrp="1"/>
          </p:cNvSpPr>
          <p:nvPr>
            <p:ph type="body" idx="1"/>
          </p:nvPr>
        </p:nvSpPr>
        <p:spPr>
          <a:xfrm>
            <a:off x="441036" y="1097757"/>
            <a:ext cx="4040188" cy="639762"/>
          </a:xfrm>
        </p:spPr>
        <p:txBody>
          <a:bodyPr/>
          <a:lstStyle/>
          <a:p>
            <a:r>
              <a:rPr lang="en-US" dirty="0" smtClean="0">
                <a:solidFill>
                  <a:schemeClr val="accent1">
                    <a:lumMod val="60000"/>
                    <a:lumOff val="40000"/>
                  </a:schemeClr>
                </a:solidFill>
              </a:rPr>
              <a:t>Virtual Reality</a:t>
            </a:r>
            <a:endParaRPr lang="en-US" dirty="0">
              <a:solidFill>
                <a:schemeClr val="accent1">
                  <a:lumMod val="60000"/>
                  <a:lumOff val="40000"/>
                </a:schemeClr>
              </a:solidFill>
            </a:endParaRPr>
          </a:p>
        </p:txBody>
      </p:sp>
      <p:sp>
        <p:nvSpPr>
          <p:cNvPr id="4" name="Content Placeholder 3"/>
          <p:cNvSpPr>
            <a:spLocks noGrp="1"/>
          </p:cNvSpPr>
          <p:nvPr>
            <p:ph sz="half" idx="2"/>
          </p:nvPr>
        </p:nvSpPr>
        <p:spPr>
          <a:xfrm>
            <a:off x="441036" y="1737518"/>
            <a:ext cx="4040188" cy="4618831"/>
          </a:xfrm>
        </p:spPr>
        <p:txBody>
          <a:bodyPr/>
          <a:lstStyle/>
          <a:p>
            <a:r>
              <a:rPr lang="en-US" dirty="0">
                <a:solidFill>
                  <a:schemeClr val="bg1"/>
                </a:solidFill>
              </a:rPr>
              <a:t>M</a:t>
            </a:r>
            <a:r>
              <a:rPr lang="en-US" dirty="0" smtClean="0">
                <a:solidFill>
                  <a:schemeClr val="bg1"/>
                </a:solidFill>
              </a:rPr>
              <a:t>ore expensive</a:t>
            </a:r>
          </a:p>
          <a:p>
            <a:r>
              <a:rPr lang="en-US" dirty="0" smtClean="0">
                <a:solidFill>
                  <a:schemeClr val="bg1"/>
                </a:solidFill>
              </a:rPr>
              <a:t>Requires a computer...</a:t>
            </a:r>
          </a:p>
          <a:p>
            <a:r>
              <a:rPr lang="en-US" dirty="0" smtClean="0">
                <a:solidFill>
                  <a:schemeClr val="bg1"/>
                </a:solidFill>
              </a:rPr>
              <a:t>...Or you have to go to a special facility to enjoy it</a:t>
            </a:r>
          </a:p>
          <a:p>
            <a:r>
              <a:rPr lang="en-US" dirty="0" smtClean="0">
                <a:solidFill>
                  <a:schemeClr val="bg1"/>
                </a:solidFill>
              </a:rPr>
              <a:t>Requires you limit your movement, else hurt yourself bumping into things</a:t>
            </a:r>
          </a:p>
          <a:p>
            <a:r>
              <a:rPr lang="en-US" dirty="0" smtClean="0">
                <a:solidFill>
                  <a:schemeClr val="bg1"/>
                </a:solidFill>
              </a:rPr>
              <a:t>Nausea</a:t>
            </a:r>
          </a:p>
          <a:p>
            <a:r>
              <a:rPr lang="en-US" dirty="0" smtClean="0">
                <a:solidFill>
                  <a:schemeClr val="bg1"/>
                </a:solidFill>
              </a:rPr>
              <a:t>What if you wear prescription glasses?</a:t>
            </a:r>
          </a:p>
          <a:p>
            <a:endParaRPr lang="en-US" dirty="0">
              <a:solidFill>
                <a:schemeClr val="bg1"/>
              </a:solidFill>
            </a:endParaRPr>
          </a:p>
        </p:txBody>
      </p:sp>
      <p:sp>
        <p:nvSpPr>
          <p:cNvPr id="6" name="Text Placeholder 5"/>
          <p:cNvSpPr>
            <a:spLocks noGrp="1"/>
          </p:cNvSpPr>
          <p:nvPr>
            <p:ph type="body" sz="quarter" idx="3"/>
          </p:nvPr>
        </p:nvSpPr>
        <p:spPr>
          <a:xfrm>
            <a:off x="4628861" y="1097757"/>
            <a:ext cx="4041775" cy="639762"/>
          </a:xfrm>
        </p:spPr>
        <p:txBody>
          <a:bodyPr/>
          <a:lstStyle/>
          <a:p>
            <a:r>
              <a:rPr lang="en-US" dirty="0" smtClean="0">
                <a:solidFill>
                  <a:schemeClr val="accent1">
                    <a:lumMod val="60000"/>
                    <a:lumOff val="40000"/>
                  </a:schemeClr>
                </a:solidFill>
              </a:rPr>
              <a:t>Augmented Reality</a:t>
            </a:r>
            <a:endParaRPr lang="en-US" dirty="0">
              <a:solidFill>
                <a:schemeClr val="accent1">
                  <a:lumMod val="60000"/>
                  <a:lumOff val="40000"/>
                </a:schemeClr>
              </a:solidFill>
            </a:endParaRPr>
          </a:p>
        </p:txBody>
      </p:sp>
      <p:sp>
        <p:nvSpPr>
          <p:cNvPr id="7" name="Content Placeholder 6"/>
          <p:cNvSpPr>
            <a:spLocks noGrp="1"/>
          </p:cNvSpPr>
          <p:nvPr>
            <p:ph sz="quarter" idx="4"/>
          </p:nvPr>
        </p:nvSpPr>
        <p:spPr>
          <a:xfrm>
            <a:off x="4628861" y="1737519"/>
            <a:ext cx="4041775" cy="4618830"/>
          </a:xfrm>
        </p:spPr>
        <p:txBody>
          <a:bodyPr/>
          <a:lstStyle/>
          <a:p>
            <a:r>
              <a:rPr lang="en-US" dirty="0" smtClean="0">
                <a:solidFill>
                  <a:schemeClr val="bg1"/>
                </a:solidFill>
              </a:rPr>
              <a:t>Affordable for more people</a:t>
            </a:r>
          </a:p>
          <a:p>
            <a:r>
              <a:rPr lang="en-US" dirty="0" smtClean="0">
                <a:solidFill>
                  <a:schemeClr val="bg1"/>
                </a:solidFill>
              </a:rPr>
              <a:t>Works </a:t>
            </a:r>
            <a:r>
              <a:rPr lang="en-US" dirty="0">
                <a:solidFill>
                  <a:schemeClr val="bg1"/>
                </a:solidFill>
              </a:rPr>
              <a:t>with </a:t>
            </a:r>
            <a:r>
              <a:rPr lang="en-US" dirty="0" smtClean="0">
                <a:solidFill>
                  <a:schemeClr val="bg1"/>
                </a:solidFill>
              </a:rPr>
              <a:t>your </a:t>
            </a:r>
            <a:r>
              <a:rPr lang="en-US" dirty="0">
                <a:solidFill>
                  <a:schemeClr val="bg1"/>
                </a:solidFill>
              </a:rPr>
              <a:t>existing smartphone </a:t>
            </a:r>
          </a:p>
          <a:p>
            <a:r>
              <a:rPr lang="en-US" dirty="0" smtClean="0">
                <a:solidFill>
                  <a:schemeClr val="bg1"/>
                </a:solidFill>
              </a:rPr>
              <a:t>No special theater required</a:t>
            </a:r>
          </a:p>
          <a:p>
            <a:r>
              <a:rPr lang="en-US" dirty="0" smtClean="0">
                <a:solidFill>
                  <a:schemeClr val="bg1"/>
                </a:solidFill>
              </a:rPr>
              <a:t>Go anywhere, but don’t play in roads, or cemeteries, or Saudi Arabia, or the front yards of shotgun owners</a:t>
            </a:r>
          </a:p>
          <a:p>
            <a:r>
              <a:rPr lang="en-US" dirty="0" smtClean="0">
                <a:solidFill>
                  <a:schemeClr val="bg1"/>
                </a:solidFill>
              </a:rPr>
              <a:t>No nausea!</a:t>
            </a:r>
          </a:p>
          <a:p>
            <a:r>
              <a:rPr lang="en-US" dirty="0" smtClean="0">
                <a:solidFill>
                  <a:schemeClr val="bg1"/>
                </a:solidFill>
              </a:rPr>
              <a:t>Has to be wearable over your prescription glasses</a:t>
            </a:r>
            <a:endParaRPr lang="en-US" dirty="0">
              <a:solidFill>
                <a:schemeClr val="bg1"/>
              </a:solidFill>
            </a:endParaRPr>
          </a:p>
        </p:txBody>
      </p:sp>
      <p:sp>
        <p:nvSpPr>
          <p:cNvPr id="3" name="Slide Number Placeholder 2"/>
          <p:cNvSpPr>
            <a:spLocks noGrp="1"/>
          </p:cNvSpPr>
          <p:nvPr>
            <p:ph type="sldNum" sz="quarter" idx="12"/>
          </p:nvPr>
        </p:nvSpPr>
        <p:spPr/>
        <p:txBody>
          <a:bodyPr/>
          <a:lstStyle/>
          <a:p>
            <a:pPr>
              <a:defRPr/>
            </a:pPr>
            <a:fld id="{B9D533D4-6AC2-4540-8BB0-748187458A9E}" type="slidenum">
              <a:rPr lang="en-US" smtClean="0">
                <a:solidFill>
                  <a:schemeClr val="bg1"/>
                </a:solidFill>
              </a:rPr>
              <a:pPr>
                <a:defRPr/>
              </a:pPr>
              <a:t>58</a:t>
            </a:fld>
            <a:endParaRPr lang="en-US">
              <a:solidFill>
                <a:schemeClr val="bg1"/>
              </a:solidFill>
            </a:endParaRPr>
          </a:p>
        </p:txBody>
      </p:sp>
      <p:pic>
        <p:nvPicPr>
          <p:cNvPr id="8" name="Picture 7"/>
          <p:cNvPicPr>
            <a:picLocks noChangeAspect="1"/>
          </p:cNvPicPr>
          <p:nvPr/>
        </p:nvPicPr>
        <p:blipFill>
          <a:blip r:embed="rId2"/>
          <a:stretch>
            <a:fillRect/>
          </a:stretch>
        </p:blipFill>
        <p:spPr>
          <a:xfrm>
            <a:off x="1143000" y="159245"/>
            <a:ext cx="1166714" cy="1166714"/>
          </a:xfrm>
          <a:prstGeom prst="rect">
            <a:avLst/>
          </a:prstGeom>
        </p:spPr>
      </p:pic>
      <p:pic>
        <p:nvPicPr>
          <p:cNvPr id="9" name="Picture 8"/>
          <p:cNvPicPr>
            <a:picLocks noChangeAspect="1"/>
          </p:cNvPicPr>
          <p:nvPr/>
        </p:nvPicPr>
        <p:blipFill>
          <a:blip r:embed="rId3"/>
          <a:stretch>
            <a:fillRect/>
          </a:stretch>
        </p:blipFill>
        <p:spPr>
          <a:xfrm>
            <a:off x="6649748" y="160889"/>
            <a:ext cx="1214437" cy="1165070"/>
          </a:xfrm>
          <a:prstGeom prst="rect">
            <a:avLst/>
          </a:prstGeom>
        </p:spPr>
      </p:pic>
    </p:spTree>
    <p:extLst>
      <p:ext uri="{BB962C8B-B14F-4D97-AF65-F5344CB8AC3E}">
        <p14:creationId xmlns:p14="http://schemas.microsoft.com/office/powerpoint/2010/main" val="11777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 calcmode="lin" valueType="num">
                                      <p:cBhvr additive="base">
                                        <p:cTn id="5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7">
                                            <p:txEl>
                                              <p:pRg st="2" end="2"/>
                                            </p:txEl>
                                          </p:spTgt>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 calcmode="lin" valueType="num">
                                      <p:cBhvr additive="base">
                                        <p:cTn id="57"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7">
                                            <p:txEl>
                                              <p:pRg st="3" end="3"/>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additive="base">
                                        <p:cTn id="6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7">
                                            <p:txEl>
                                              <p:pRg st="1" end="1"/>
                                            </p:txEl>
                                          </p:spTgt>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7">
                                            <p:txEl>
                                              <p:pRg st="4" end="4"/>
                                            </p:txEl>
                                          </p:spTgt>
                                        </p:tgtEl>
                                        <p:attrNameLst>
                                          <p:attrName>style.visibility</p:attrName>
                                        </p:attrNameLst>
                                      </p:cBhvr>
                                      <p:to>
                                        <p:strVal val="visible"/>
                                      </p:to>
                                    </p:set>
                                    <p:anim calcmode="lin" valueType="num">
                                      <p:cBhvr additive="base">
                                        <p:cTn id="65"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7">
                                            <p:txEl>
                                              <p:pRg st="4" end="4"/>
                                            </p:txEl>
                                          </p:spTgt>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7">
                                            <p:txEl>
                                              <p:pRg st="5" end="5"/>
                                            </p:txEl>
                                          </p:spTgt>
                                        </p:tgtEl>
                                        <p:attrNameLst>
                                          <p:attrName>style.visibility</p:attrName>
                                        </p:attrNameLst>
                                      </p:cBhvr>
                                      <p:to>
                                        <p:strVal val="visible"/>
                                      </p:to>
                                    </p:set>
                                    <p:anim calcmode="lin" valueType="num">
                                      <p:cBhvr additive="base">
                                        <p:cTn id="69"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5243015" y="4572000"/>
            <a:ext cx="2620370" cy="2286000"/>
          </a:xfrm>
          <a:prstGeom prst="rect">
            <a:avLst/>
          </a:prstGeom>
          <a:noFill/>
          <a:ln w="9525">
            <a:noFill/>
            <a:miter lim="800000"/>
            <a:headEnd/>
            <a:tailEnd/>
          </a:ln>
        </p:spPr>
      </p:pic>
      <p:pic>
        <p:nvPicPr>
          <p:cNvPr id="5122" name="Picture 2" descr="http://2.bp.blogspot.com/_HOfY71whEUc/Slvbnm_K4EI/AAAAAAAAAtw/iaACAABHSU8/s320/ar-glasses.jpg"/>
          <p:cNvPicPr>
            <a:picLocks noChangeAspect="1" noChangeArrowheads="1"/>
          </p:cNvPicPr>
          <p:nvPr/>
        </p:nvPicPr>
        <p:blipFill>
          <a:blip r:embed="rId3"/>
          <a:srcRect/>
          <a:stretch>
            <a:fillRect/>
          </a:stretch>
        </p:blipFill>
        <p:spPr bwMode="auto">
          <a:xfrm>
            <a:off x="5120767" y="154784"/>
            <a:ext cx="2867025" cy="1628776"/>
          </a:xfrm>
          <a:prstGeom prst="rect">
            <a:avLst/>
          </a:prstGeom>
          <a:noFill/>
        </p:spPr>
      </p:pic>
      <p:sp>
        <p:nvSpPr>
          <p:cNvPr id="2" name="Title 1"/>
          <p:cNvSpPr>
            <a:spLocks noGrp="1"/>
          </p:cNvSpPr>
          <p:nvPr>
            <p:ph type="title"/>
          </p:nvPr>
        </p:nvSpPr>
        <p:spPr>
          <a:xfrm>
            <a:off x="484632" y="381000"/>
            <a:ext cx="4508119" cy="914400"/>
          </a:xfrm>
        </p:spPr>
        <p:txBody>
          <a:bodyPr/>
          <a:lstStyle/>
          <a:p>
            <a:r>
              <a:rPr lang="en-US" dirty="0" smtClean="0">
                <a:solidFill>
                  <a:srgbClr val="95B3D7"/>
                </a:solidFill>
              </a:rPr>
              <a:t>Is this </a:t>
            </a:r>
            <a:r>
              <a:rPr lang="en-US" u="sng" dirty="0" smtClean="0">
                <a:solidFill>
                  <a:srgbClr val="95B3D7"/>
                </a:solidFill>
              </a:rPr>
              <a:t>“it”</a:t>
            </a:r>
            <a:r>
              <a:rPr lang="en-US" dirty="0" smtClean="0">
                <a:solidFill>
                  <a:srgbClr val="95B3D7"/>
                </a:solidFill>
              </a:rPr>
              <a:t>?</a:t>
            </a:r>
            <a:endParaRPr lang="en-US" dirty="0">
              <a:solidFill>
                <a:srgbClr val="95B3D7"/>
              </a:solidFill>
            </a:endParaRPr>
          </a:p>
        </p:txBody>
      </p:sp>
      <p:sp>
        <p:nvSpPr>
          <p:cNvPr id="3" name="Content Placeholder 2"/>
          <p:cNvSpPr>
            <a:spLocks noGrp="1"/>
          </p:cNvSpPr>
          <p:nvPr>
            <p:ph idx="1"/>
          </p:nvPr>
        </p:nvSpPr>
        <p:spPr>
          <a:xfrm>
            <a:off x="356616" y="1426464"/>
            <a:ext cx="8330184" cy="4929096"/>
          </a:xfrm>
        </p:spPr>
        <p:txBody>
          <a:bodyPr>
            <a:normAutofit lnSpcReduction="10000"/>
          </a:bodyPr>
          <a:lstStyle/>
          <a:p>
            <a:r>
              <a:rPr lang="en-US" dirty="0" smtClean="0">
                <a:solidFill>
                  <a:srgbClr val="FFFFFF"/>
                </a:solidFill>
              </a:rPr>
              <a:t>Will </a:t>
            </a:r>
            <a:r>
              <a:rPr lang="en-US" b="1" dirty="0" smtClean="0">
                <a:solidFill>
                  <a:srgbClr val="FFFF00"/>
                </a:solidFill>
              </a:rPr>
              <a:t>wearable AR games</a:t>
            </a:r>
            <a:r>
              <a:rPr lang="en-US" dirty="0" smtClean="0">
                <a:solidFill>
                  <a:srgbClr val="FFFFFF"/>
                </a:solidFill>
              </a:rPr>
              <a:t> be the hotness of the next decade?</a:t>
            </a:r>
          </a:p>
          <a:p>
            <a:r>
              <a:rPr lang="en-US" i="1" dirty="0" smtClean="0">
                <a:solidFill>
                  <a:srgbClr val="FFFFFF"/>
                </a:solidFill>
              </a:rPr>
              <a:t>Nobody can predict the future.  </a:t>
            </a:r>
            <a:r>
              <a:rPr lang="en-US" dirty="0" smtClean="0">
                <a:solidFill>
                  <a:srgbClr val="FFFFFF"/>
                </a:solidFill>
              </a:rPr>
              <a:t>“He who believes he can predict is least likely to predict correctly” – </a:t>
            </a:r>
            <a:r>
              <a:rPr lang="en-US" dirty="0" err="1" smtClean="0">
                <a:solidFill>
                  <a:schemeClr val="accent1">
                    <a:lumMod val="60000"/>
                    <a:lumOff val="40000"/>
                  </a:schemeClr>
                </a:solidFill>
              </a:rPr>
              <a:t>Taleb</a:t>
            </a:r>
            <a:r>
              <a:rPr lang="en-US" dirty="0" smtClean="0">
                <a:solidFill>
                  <a:schemeClr val="accent1">
                    <a:lumMod val="60000"/>
                    <a:lumOff val="40000"/>
                  </a:schemeClr>
                </a:solidFill>
              </a:rPr>
              <a:t>, “The Black Swan” </a:t>
            </a:r>
          </a:p>
          <a:p>
            <a:r>
              <a:rPr lang="en-US" dirty="0" smtClean="0">
                <a:solidFill>
                  <a:srgbClr val="FFFFFF"/>
                </a:solidFill>
              </a:rPr>
              <a:t>What will be hot depends on who the player is, </a:t>
            </a:r>
          </a:p>
          <a:p>
            <a:r>
              <a:rPr lang="en-US" dirty="0" smtClean="0">
                <a:solidFill>
                  <a:srgbClr val="FFFFFF"/>
                </a:solidFill>
              </a:rPr>
              <a:t>How s/he wants to play,</a:t>
            </a:r>
          </a:p>
          <a:p>
            <a:r>
              <a:rPr lang="en-US" dirty="0" smtClean="0">
                <a:solidFill>
                  <a:srgbClr val="FFFFFF"/>
                </a:solidFill>
              </a:rPr>
              <a:t>And where.</a:t>
            </a:r>
          </a:p>
          <a:p>
            <a:pPr>
              <a:buNone/>
            </a:pPr>
            <a:endParaRPr lang="en-US" dirty="0" smtClean="0">
              <a:solidFill>
                <a:srgbClr val="FFFFFF"/>
              </a:solidFill>
            </a:endParaRPr>
          </a:p>
          <a:p>
            <a:pPr>
              <a:buNone/>
            </a:pPr>
            <a:r>
              <a:rPr lang="en-US" sz="1200" dirty="0" smtClean="0">
                <a:solidFill>
                  <a:srgbClr val="FFFFFF"/>
                </a:solidFill>
              </a:rPr>
              <a:t>Images: theclevermonkey.blogspot.com</a:t>
            </a:r>
          </a:p>
        </p:txBody>
      </p:sp>
      <p:sp>
        <p:nvSpPr>
          <p:cNvPr id="4" name="Slide Number Placeholder 3"/>
          <p:cNvSpPr>
            <a:spLocks noGrp="1"/>
          </p:cNvSpPr>
          <p:nvPr>
            <p:ph type="sldNum" sz="quarter" idx="12"/>
          </p:nvPr>
        </p:nvSpPr>
        <p:spPr/>
        <p:txBody>
          <a:bodyPr/>
          <a:lstStyle/>
          <a:p>
            <a:fld id="{1222ABCD-F9BB-574F-8534-494ACC4508B2}" type="slidenum">
              <a:rPr lang="en-US" smtClean="0"/>
              <a:pPr/>
              <a:t>59</a:t>
            </a:fld>
            <a:endParaRPr lang="en-US" dirty="0"/>
          </a:p>
        </p:txBody>
      </p:sp>
    </p:spTree>
    <p:extLst>
      <p:ext uri="{BB962C8B-B14F-4D97-AF65-F5344CB8AC3E}">
        <p14:creationId xmlns:p14="http://schemas.microsoft.com/office/powerpoint/2010/main" val="465770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VR not just for games</a:t>
            </a:r>
            <a:endParaRPr lang="en-US" dirty="0"/>
          </a:p>
        </p:txBody>
      </p:sp>
      <p:sp>
        <p:nvSpPr>
          <p:cNvPr id="6" name="Content Placeholder 5"/>
          <p:cNvSpPr>
            <a:spLocks noGrp="1"/>
          </p:cNvSpPr>
          <p:nvPr>
            <p:ph idx="1"/>
          </p:nvPr>
        </p:nvSpPr>
        <p:spPr>
          <a:xfrm>
            <a:off x="457200" y="1417638"/>
            <a:ext cx="5562600" cy="4221163"/>
          </a:xfrm>
        </p:spPr>
        <p:txBody>
          <a:bodyPr/>
          <a:lstStyle/>
          <a:p>
            <a:r>
              <a:rPr lang="en-US" dirty="0"/>
              <a:t>Hollywood investments in VR</a:t>
            </a:r>
          </a:p>
          <a:p>
            <a:r>
              <a:rPr lang="en-US" dirty="0"/>
              <a:t>VR Journalism: The New Way of Storytelling</a:t>
            </a:r>
          </a:p>
          <a:p>
            <a:r>
              <a:rPr lang="en-US" dirty="0" smtClean="0"/>
              <a:t>United Nations Virtual Reality initiative, turning VR into a tool for social change</a:t>
            </a:r>
          </a:p>
          <a:p>
            <a:r>
              <a:rPr lang="en-US" dirty="0" smtClean="0"/>
              <a:t>Cedars Sinai: Applied VR for pain reduction, anxiety reduction</a:t>
            </a:r>
            <a:endParaRPr lang="en-US" dirty="0"/>
          </a:p>
          <a:p>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3B442C06-5950-4457-A019-0C3BED759643}" type="slidenum">
              <a:rPr lang="en-US" smtClean="0"/>
              <a:pPr>
                <a:defRPr/>
              </a:pPr>
              <a:t>6</a:t>
            </a:fld>
            <a:endParaRPr lang="en-US"/>
          </a:p>
        </p:txBody>
      </p:sp>
      <p:pic>
        <p:nvPicPr>
          <p:cNvPr id="7" name="Picture 6"/>
          <p:cNvPicPr>
            <a:picLocks noChangeAspect="1"/>
          </p:cNvPicPr>
          <p:nvPr/>
        </p:nvPicPr>
        <p:blipFill>
          <a:blip r:embed="rId2"/>
          <a:stretch>
            <a:fillRect/>
          </a:stretch>
        </p:blipFill>
        <p:spPr>
          <a:xfrm>
            <a:off x="6172200" y="1575821"/>
            <a:ext cx="2602090" cy="4622346"/>
          </a:xfrm>
          <a:prstGeom prst="rect">
            <a:avLst/>
          </a:prstGeom>
        </p:spPr>
      </p:pic>
    </p:spTree>
    <p:extLst>
      <p:ext uri="{BB962C8B-B14F-4D97-AF65-F5344CB8AC3E}">
        <p14:creationId xmlns:p14="http://schemas.microsoft.com/office/powerpoint/2010/main" val="330393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40000"/>
                    <a:lumOff val="60000"/>
                  </a:schemeClr>
                </a:solidFill>
              </a:rPr>
              <a:t>We’re getting closer every day</a:t>
            </a:r>
            <a:endParaRPr lang="en-US" dirty="0">
              <a:solidFill>
                <a:schemeClr val="tx2">
                  <a:lumMod val="40000"/>
                  <a:lumOff val="60000"/>
                </a:schemeClr>
              </a:solidFill>
            </a:endParaRPr>
          </a:p>
        </p:txBody>
      </p:sp>
      <p:sp>
        <p:nvSpPr>
          <p:cNvPr id="3" name="Content Placeholder 2"/>
          <p:cNvSpPr>
            <a:spLocks noGrp="1"/>
          </p:cNvSpPr>
          <p:nvPr>
            <p:ph idx="1"/>
          </p:nvPr>
        </p:nvSpPr>
        <p:spPr>
          <a:xfrm>
            <a:off x="457200" y="1600200"/>
            <a:ext cx="4267200" cy="4525963"/>
          </a:xfrm>
        </p:spPr>
        <p:txBody>
          <a:bodyPr/>
          <a:lstStyle/>
          <a:p>
            <a:r>
              <a:rPr lang="en-US" sz="4000" dirty="0" smtClean="0">
                <a:solidFill>
                  <a:schemeClr val="bg1"/>
                </a:solidFill>
              </a:rPr>
              <a:t>We haven’t seen it yet</a:t>
            </a:r>
          </a:p>
          <a:p>
            <a:r>
              <a:rPr lang="en-US" sz="4000" dirty="0" smtClean="0">
                <a:solidFill>
                  <a:schemeClr val="bg1"/>
                </a:solidFill>
              </a:rPr>
              <a:t>But it’s coming</a:t>
            </a:r>
          </a:p>
          <a:p>
            <a:r>
              <a:rPr lang="en-US" sz="4000" dirty="0" smtClean="0">
                <a:solidFill>
                  <a:schemeClr val="bg1"/>
                </a:solidFill>
              </a:rPr>
              <a:t>It’s inevitable</a:t>
            </a:r>
          </a:p>
          <a:p>
            <a:r>
              <a:rPr lang="en-US" sz="4000" dirty="0" smtClean="0">
                <a:solidFill>
                  <a:schemeClr val="bg1"/>
                </a:solidFill>
              </a:rPr>
              <a:t>And I’m looking forward to it!</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solidFill>
                  <a:schemeClr val="bg1"/>
                </a:solidFill>
              </a:rPr>
              <a:pPr>
                <a:defRPr/>
              </a:pPr>
              <a:t>60</a:t>
            </a:fld>
            <a:endParaRPr lang="en-US">
              <a:solidFill>
                <a:schemeClr val="bg1"/>
              </a:solidFill>
            </a:endParaRPr>
          </a:p>
        </p:txBody>
      </p:sp>
      <p:pic>
        <p:nvPicPr>
          <p:cNvPr id="5122" name="Picture 2" descr="Image result for coming s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288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276600"/>
          </a:xfrm>
        </p:spPr>
        <p:txBody>
          <a:bodyPr/>
          <a:lstStyle/>
          <a:p>
            <a:r>
              <a:rPr lang="en-US" sz="6600" b="1" dirty="0" smtClean="0">
                <a:solidFill>
                  <a:schemeClr val="accent1">
                    <a:lumMod val="60000"/>
                    <a:lumOff val="40000"/>
                  </a:schemeClr>
                </a:solidFill>
              </a:rPr>
              <a:t>Augmented Reality</a:t>
            </a:r>
            <a:br>
              <a:rPr lang="en-US" sz="6600" b="1" dirty="0" smtClean="0">
                <a:solidFill>
                  <a:schemeClr val="accent1">
                    <a:lumMod val="60000"/>
                    <a:lumOff val="40000"/>
                  </a:schemeClr>
                </a:solidFill>
              </a:rPr>
            </a:br>
            <a:r>
              <a:rPr lang="en-US" sz="2400" dirty="0" smtClean="0">
                <a:solidFill>
                  <a:schemeClr val="accent1">
                    <a:lumMod val="60000"/>
                    <a:lumOff val="40000"/>
                  </a:schemeClr>
                </a:solidFill>
              </a:rPr>
              <a:t>vs. Virtual Reality</a:t>
            </a:r>
            <a:endParaRPr lang="en-US" sz="4800" dirty="0">
              <a:solidFill>
                <a:schemeClr val="accent1">
                  <a:lumMod val="60000"/>
                  <a:lumOff val="40000"/>
                </a:schemeClr>
              </a:solidFill>
            </a:endParaRPr>
          </a:p>
        </p:txBody>
      </p:sp>
      <p:sp>
        <p:nvSpPr>
          <p:cNvPr id="3" name="Content Placeholder 2"/>
          <p:cNvSpPr>
            <a:spLocks noGrp="1"/>
          </p:cNvSpPr>
          <p:nvPr>
            <p:ph idx="1"/>
          </p:nvPr>
        </p:nvSpPr>
        <p:spPr>
          <a:xfrm>
            <a:off x="457200" y="3657600"/>
            <a:ext cx="5257800" cy="2316163"/>
          </a:xfrm>
        </p:spPr>
        <p:txBody>
          <a:bodyPr/>
          <a:lstStyle/>
          <a:p>
            <a:pPr marL="0" indent="0">
              <a:buNone/>
            </a:pPr>
            <a:r>
              <a:rPr lang="en-US" sz="2400" b="1" dirty="0" smtClean="0">
                <a:solidFill>
                  <a:schemeClr val="accent1">
                    <a:lumMod val="60000"/>
                    <a:lumOff val="40000"/>
                  </a:schemeClr>
                </a:solidFill>
              </a:rPr>
              <a:t>Tom Sloper</a:t>
            </a:r>
          </a:p>
          <a:p>
            <a:pPr marL="0" indent="0">
              <a:buNone/>
            </a:pPr>
            <a:r>
              <a:rPr lang="en-US" sz="2000" dirty="0" smtClean="0"/>
              <a:t>These slides: </a:t>
            </a:r>
            <a:r>
              <a:rPr lang="en-US" sz="2000" dirty="0" smtClean="0">
                <a:hlinkClick r:id="rId2"/>
              </a:rPr>
              <a:t>http://sloperama.com/downlode/</a:t>
            </a:r>
            <a:endParaRPr lang="en-US" sz="2000" dirty="0" smtClean="0"/>
          </a:p>
          <a:p>
            <a:pPr marL="0" indent="0">
              <a:buNone/>
            </a:pPr>
            <a:r>
              <a:rPr lang="en-US" sz="2000" dirty="0" smtClean="0"/>
              <a:t>Contact: </a:t>
            </a:r>
            <a:r>
              <a:rPr lang="en-US" sz="2000" dirty="0" smtClean="0">
                <a:hlinkClick r:id="rId3"/>
              </a:rPr>
              <a:t>tom@sloperama.com</a:t>
            </a:r>
            <a:endParaRPr lang="en-US" sz="2000" dirty="0" smtClean="0"/>
          </a:p>
          <a:p>
            <a:pPr marL="0" indent="0">
              <a:buNone/>
            </a:pPr>
            <a:r>
              <a:rPr lang="en-US" sz="2000" dirty="0" err="1" smtClean="0"/>
              <a:t>Devs</a:t>
            </a:r>
            <a:r>
              <a:rPr lang="en-US" sz="2000" dirty="0" smtClean="0"/>
              <a:t> discuss VR, AR: </a:t>
            </a:r>
            <a:r>
              <a:rPr lang="en-US" sz="2000" dirty="0" smtClean="0">
                <a:hlinkClick r:id="rId4"/>
              </a:rPr>
              <a:t>http</a:t>
            </a:r>
            <a:r>
              <a:rPr lang="en-US" sz="2000" dirty="0">
                <a:hlinkClick r:id="rId4"/>
              </a:rPr>
              <a:t>://www.gamedev.net/forum/162-virtual-and-augmented-reality</a:t>
            </a:r>
            <a:r>
              <a:rPr lang="en-US" sz="2000" dirty="0" smtClean="0">
                <a:hlinkClick r:id="rId4"/>
              </a:rPr>
              <a:t>/</a:t>
            </a:r>
            <a:endParaRPr lang="en-US" sz="2000" dirty="0" smtClean="0"/>
          </a:p>
          <a:p>
            <a:pPr marL="0" indent="0">
              <a:buNone/>
            </a:pPr>
            <a:endParaRPr lang="en-US" sz="2800" dirty="0" smtClean="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61</a:t>
            </a:fld>
            <a:endParaRPr lang="en-US"/>
          </a:p>
        </p:txBody>
      </p:sp>
      <p:pic>
        <p:nvPicPr>
          <p:cNvPr id="5" name="Picture 4"/>
          <p:cNvPicPr>
            <a:picLocks noChangeAspect="1"/>
          </p:cNvPicPr>
          <p:nvPr/>
        </p:nvPicPr>
        <p:blipFill>
          <a:blip r:embed="rId5"/>
          <a:stretch>
            <a:fillRect/>
          </a:stretch>
        </p:blipFill>
        <p:spPr>
          <a:xfrm>
            <a:off x="5791200" y="4020787"/>
            <a:ext cx="1981200" cy="2029969"/>
          </a:xfrm>
          <a:prstGeom prst="rect">
            <a:avLst/>
          </a:prstGeom>
        </p:spPr>
      </p:pic>
      <p:pic>
        <p:nvPicPr>
          <p:cNvPr id="6" name="Picture 5"/>
          <p:cNvPicPr>
            <a:picLocks noChangeAspect="1"/>
          </p:cNvPicPr>
          <p:nvPr/>
        </p:nvPicPr>
        <p:blipFill>
          <a:blip r:embed="rId6" cstate="print"/>
          <a:stretch>
            <a:fillRect/>
          </a:stretch>
        </p:blipFill>
        <p:spPr>
          <a:xfrm>
            <a:off x="2438400" y="6165850"/>
            <a:ext cx="3924300" cy="190500"/>
          </a:xfrm>
          <a:prstGeom prst="rect">
            <a:avLst/>
          </a:prstGeom>
        </p:spPr>
      </p:pic>
      <p:sp>
        <p:nvSpPr>
          <p:cNvPr id="7" name="TextBox 6"/>
          <p:cNvSpPr txBox="1"/>
          <p:nvPr/>
        </p:nvSpPr>
        <p:spPr>
          <a:xfrm>
            <a:off x="2476500" y="685800"/>
            <a:ext cx="4191000" cy="830997"/>
          </a:xfrm>
          <a:prstGeom prst="rect">
            <a:avLst/>
          </a:prstGeom>
          <a:noFill/>
        </p:spPr>
        <p:txBody>
          <a:bodyPr wrap="square" rtlCol="0">
            <a:spAutoFit/>
          </a:bodyPr>
          <a:lstStyle/>
          <a:p>
            <a:pPr algn="ctr"/>
            <a:r>
              <a:rPr lang="en-US" sz="4800" b="1" dirty="0" smtClean="0"/>
              <a:t>Discussion</a:t>
            </a:r>
            <a:endParaRPr lang="en-US" sz="4800" b="1" dirty="0"/>
          </a:p>
        </p:txBody>
      </p:sp>
    </p:spTree>
    <p:extLst>
      <p:ext uri="{BB962C8B-B14F-4D97-AF65-F5344CB8AC3E}">
        <p14:creationId xmlns:p14="http://schemas.microsoft.com/office/powerpoint/2010/main" val="2556351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But I’m not here to talk about VR</a:t>
            </a:r>
            <a:endParaRPr lang="en-US" dirty="0"/>
          </a:p>
        </p:txBody>
      </p:sp>
      <p:sp>
        <p:nvSpPr>
          <p:cNvPr id="7" name="Content Placeholder 6"/>
          <p:cNvSpPr>
            <a:spLocks noGrp="1"/>
          </p:cNvSpPr>
          <p:nvPr>
            <p:ph idx="1"/>
          </p:nvPr>
        </p:nvSpPr>
        <p:spPr>
          <a:xfrm>
            <a:off x="457200" y="1295400"/>
            <a:ext cx="8229600" cy="4953000"/>
          </a:xfrm>
        </p:spPr>
        <p:txBody>
          <a:bodyPr/>
          <a:lstStyle/>
          <a:p>
            <a:r>
              <a:rPr lang="en-US" sz="2800" dirty="0" smtClean="0"/>
              <a:t>I’ve been talking about AR since 2009.</a:t>
            </a:r>
          </a:p>
          <a:p>
            <a:r>
              <a:rPr lang="en-US" sz="2800" dirty="0" smtClean="0"/>
              <a:t>I think AR is going to be more widely accessible than VR. </a:t>
            </a:r>
          </a:p>
          <a:p>
            <a:r>
              <a:rPr lang="en-US" sz="2800" dirty="0" smtClean="0"/>
              <a:t>That doesn’t mean AR will replace VR; they’ll coexist.</a:t>
            </a:r>
          </a:p>
          <a:p>
            <a:r>
              <a:rPr lang="en-US" sz="2800" dirty="0" smtClean="0"/>
              <a:t>They serve different purposes, and suit different audiences.</a:t>
            </a:r>
          </a:p>
          <a:p>
            <a:r>
              <a:rPr lang="en-US" sz="2800" dirty="0" smtClean="0"/>
              <a:t>I’m most interested in </a:t>
            </a:r>
            <a:r>
              <a:rPr lang="en-US" sz="2800" u="sng" dirty="0" smtClean="0"/>
              <a:t>wearable</a:t>
            </a:r>
            <a:r>
              <a:rPr lang="en-US" sz="2800" dirty="0" smtClean="0"/>
              <a:t> AR.</a:t>
            </a:r>
          </a:p>
          <a:p>
            <a:r>
              <a:rPr lang="en-US" sz="2800" dirty="0" smtClean="0"/>
              <a:t>For playing </a:t>
            </a:r>
            <a:r>
              <a:rPr lang="en-US" sz="2800" u="sng" dirty="0" smtClean="0"/>
              <a:t>games</a:t>
            </a:r>
            <a:r>
              <a:rPr lang="en-US" sz="2800" dirty="0" smtClean="0"/>
              <a:t>.</a:t>
            </a:r>
          </a:p>
          <a:p>
            <a:r>
              <a:rPr lang="en-US" sz="2800" u="sng" dirty="0" smtClean="0"/>
              <a:t>Anywhere.</a:t>
            </a:r>
          </a:p>
        </p:txBody>
      </p:sp>
      <p:sp>
        <p:nvSpPr>
          <p:cNvPr id="5" name="Slide Number Placeholder 4"/>
          <p:cNvSpPr>
            <a:spLocks noGrp="1"/>
          </p:cNvSpPr>
          <p:nvPr>
            <p:ph type="sldNum" sz="quarter" idx="12"/>
          </p:nvPr>
        </p:nvSpPr>
        <p:spPr/>
        <p:txBody>
          <a:bodyPr/>
          <a:lstStyle/>
          <a:p>
            <a:pPr>
              <a:defRPr/>
            </a:pPr>
            <a:fld id="{3B442C06-5950-4457-A019-0C3BED759643}" type="slidenum">
              <a:rPr lang="en-US" smtClean="0"/>
              <a:pPr>
                <a:defRPr/>
              </a:pPr>
              <a:t>7</a:t>
            </a:fld>
            <a:endParaRPr lang="en-US"/>
          </a:p>
        </p:txBody>
      </p:sp>
      <p:pic>
        <p:nvPicPr>
          <p:cNvPr id="2" name="Picture 1"/>
          <p:cNvPicPr>
            <a:picLocks noChangeAspect="1"/>
          </p:cNvPicPr>
          <p:nvPr/>
        </p:nvPicPr>
        <p:blipFill>
          <a:blip r:embed="rId2"/>
          <a:stretch>
            <a:fillRect/>
          </a:stretch>
        </p:blipFill>
        <p:spPr>
          <a:xfrm>
            <a:off x="6172200" y="3803445"/>
            <a:ext cx="2810405" cy="2747012"/>
          </a:xfrm>
          <a:prstGeom prst="rect">
            <a:avLst/>
          </a:prstGeom>
        </p:spPr>
      </p:pic>
    </p:spTree>
    <p:extLst>
      <p:ext uri="{BB962C8B-B14F-4D97-AF65-F5344CB8AC3E}">
        <p14:creationId xmlns:p14="http://schemas.microsoft.com/office/powerpoint/2010/main" val="2869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additive="base">
                                        <p:cTn id="3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ntendo ar 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078258"/>
            <a:ext cx="781050" cy="1246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868362"/>
          </a:xfrm>
        </p:spPr>
        <p:txBody>
          <a:bodyPr/>
          <a:lstStyle/>
          <a:p>
            <a:r>
              <a:rPr lang="en-US" dirty="0" smtClean="0"/>
              <a:t>Highlights from the AR timeline</a:t>
            </a:r>
            <a:endParaRPr lang="en-US" dirty="0"/>
          </a:p>
        </p:txBody>
      </p:sp>
      <p:sp>
        <p:nvSpPr>
          <p:cNvPr id="3" name="Content Placeholder 2"/>
          <p:cNvSpPr>
            <a:spLocks noGrp="1"/>
          </p:cNvSpPr>
          <p:nvPr>
            <p:ph idx="1"/>
          </p:nvPr>
        </p:nvSpPr>
        <p:spPr>
          <a:xfrm>
            <a:off x="457200" y="1143000"/>
            <a:ext cx="8229600" cy="4906963"/>
          </a:xfrm>
        </p:spPr>
        <p:txBody>
          <a:bodyPr/>
          <a:lstStyle/>
          <a:p>
            <a:r>
              <a:rPr lang="en-US" sz="2000" dirty="0" smtClean="0"/>
              <a:t>Nintendo 3DS </a:t>
            </a:r>
            <a:r>
              <a:rPr lang="en-US" sz="2000" i="1" dirty="0" smtClean="0"/>
              <a:t>AR Games</a:t>
            </a:r>
            <a:r>
              <a:rPr lang="en-US" sz="2000" dirty="0" smtClean="0"/>
              <a:t>, 2011</a:t>
            </a:r>
          </a:p>
          <a:p>
            <a:r>
              <a:rPr lang="en-US" sz="2000" i="1" dirty="0"/>
              <a:t>Ingress</a:t>
            </a:r>
            <a:r>
              <a:rPr lang="en-US" sz="2000" dirty="0"/>
              <a:t>, </a:t>
            </a:r>
            <a:r>
              <a:rPr lang="en-US" sz="2000" dirty="0" smtClean="0"/>
              <a:t>2012</a:t>
            </a:r>
          </a:p>
          <a:p>
            <a:r>
              <a:rPr lang="en-US" sz="2000" dirty="0" smtClean="0"/>
              <a:t>Valve “terminator vision,” 2012</a:t>
            </a:r>
          </a:p>
          <a:p>
            <a:r>
              <a:rPr lang="en-US" sz="2000" dirty="0" smtClean="0">
                <a:solidFill>
                  <a:schemeClr val="bg1">
                    <a:lumMod val="50000"/>
                  </a:schemeClr>
                </a:solidFill>
              </a:rPr>
              <a:t>Disney </a:t>
            </a:r>
            <a:r>
              <a:rPr lang="en-US" sz="2000" i="1" dirty="0" smtClean="0">
                <a:solidFill>
                  <a:schemeClr val="bg1">
                    <a:lumMod val="50000"/>
                  </a:schemeClr>
                </a:solidFill>
              </a:rPr>
              <a:t>Infinity</a:t>
            </a:r>
            <a:r>
              <a:rPr lang="en-US" sz="2000" dirty="0" smtClean="0">
                <a:solidFill>
                  <a:schemeClr val="bg1">
                    <a:lumMod val="50000"/>
                  </a:schemeClr>
                </a:solidFill>
              </a:rPr>
              <a:t>, 2013*</a:t>
            </a:r>
            <a:endParaRPr lang="en-US" sz="2000" dirty="0">
              <a:solidFill>
                <a:schemeClr val="bg1">
                  <a:lumMod val="50000"/>
                </a:schemeClr>
              </a:solidFill>
            </a:endParaRPr>
          </a:p>
          <a:p>
            <a:r>
              <a:rPr lang="en-US" sz="2000" dirty="0" smtClean="0"/>
              <a:t>Google Glass, 2014</a:t>
            </a:r>
          </a:p>
          <a:p>
            <a:r>
              <a:rPr lang="en-US" sz="2000" dirty="0" smtClean="0"/>
              <a:t>Epson </a:t>
            </a:r>
            <a:r>
              <a:rPr lang="en-US" sz="2000" dirty="0" err="1" smtClean="0"/>
              <a:t>Moverio</a:t>
            </a:r>
            <a:r>
              <a:rPr lang="en-US" sz="2000" dirty="0" smtClean="0"/>
              <a:t>, 2014</a:t>
            </a:r>
          </a:p>
          <a:p>
            <a:r>
              <a:rPr lang="en-US" sz="2000" dirty="0" smtClean="0"/>
              <a:t>Live Game Board, 2014</a:t>
            </a:r>
          </a:p>
          <a:p>
            <a:r>
              <a:rPr lang="en-US" sz="2000" i="1" dirty="0" smtClean="0"/>
              <a:t>Father.io</a:t>
            </a:r>
            <a:r>
              <a:rPr lang="en-US" sz="2000" dirty="0" smtClean="0"/>
              <a:t>, 2016</a:t>
            </a:r>
          </a:p>
          <a:p>
            <a:r>
              <a:rPr lang="en-US" sz="2000" i="1" dirty="0" smtClean="0"/>
              <a:t>Pok</a:t>
            </a:r>
            <a:r>
              <a:rPr lang="en-US" sz="2000" i="1" dirty="0" smtClean="0">
                <a:latin typeface="Calibri" panose="020F0502020204030204" pitchFamily="34" charset="0"/>
                <a:cs typeface="Calibri" panose="020F0502020204030204" pitchFamily="34" charset="0"/>
              </a:rPr>
              <a:t>é</a:t>
            </a:r>
            <a:r>
              <a:rPr lang="en-US" sz="2000" i="1" dirty="0" smtClean="0"/>
              <a:t>mon Go</a:t>
            </a:r>
            <a:r>
              <a:rPr lang="en-US" sz="2000" dirty="0" smtClean="0"/>
              <a:t>, 2016</a:t>
            </a:r>
          </a:p>
          <a:p>
            <a:r>
              <a:rPr lang="en-US" sz="2000" dirty="0"/>
              <a:t>Magic Leap </a:t>
            </a:r>
            <a:r>
              <a:rPr lang="en-US" sz="2000" dirty="0" smtClean="0"/>
              <a:t>and </a:t>
            </a:r>
            <a:r>
              <a:rPr lang="en-US" sz="2000" dirty="0" err="1"/>
              <a:t>Lucasfilm</a:t>
            </a:r>
            <a:r>
              <a:rPr lang="en-US" sz="2000" dirty="0"/>
              <a:t>, </a:t>
            </a:r>
            <a:r>
              <a:rPr lang="en-US" sz="2000" dirty="0" smtClean="0"/>
              <a:t>2016</a:t>
            </a:r>
          </a:p>
          <a:p>
            <a:r>
              <a:rPr lang="en-US" sz="2000" dirty="0" smtClean="0"/>
              <a:t>Sony </a:t>
            </a:r>
            <a:r>
              <a:rPr lang="en-US" sz="2000" dirty="0" err="1" smtClean="0"/>
              <a:t>SmartEyeglass</a:t>
            </a:r>
            <a:r>
              <a:rPr lang="en-US" sz="2000" dirty="0" smtClean="0"/>
              <a:t>, 2016</a:t>
            </a:r>
          </a:p>
          <a:p>
            <a:r>
              <a:rPr lang="en-US" sz="2000" dirty="0" smtClean="0"/>
              <a:t>HoloLens, 2016</a:t>
            </a:r>
            <a:endParaRPr lang="en-US" sz="2000" dirty="0"/>
          </a:p>
          <a:p>
            <a:r>
              <a:rPr lang="en-US" sz="2000" dirty="0" smtClean="0">
                <a:solidFill>
                  <a:schemeClr val="bg1">
                    <a:lumMod val="50000"/>
                  </a:schemeClr>
                </a:solidFill>
              </a:rPr>
              <a:t>Snap Inc. Spectacles, 2016*</a:t>
            </a:r>
            <a:endParaRPr lang="en-US" sz="800" dirty="0" smtClean="0">
              <a:solidFill>
                <a:schemeClr val="bg1">
                  <a:lumMod val="50000"/>
                </a:schemeClr>
              </a:solidFill>
            </a:endParaRPr>
          </a:p>
          <a:p>
            <a:endParaRPr lang="en-US" sz="900" dirty="0" smtClean="0">
              <a:solidFill>
                <a:schemeClr val="bg1">
                  <a:lumMod val="50000"/>
                </a:schemeClr>
              </a:solidFill>
            </a:endParaRPr>
          </a:p>
          <a:p>
            <a:pPr marL="0" indent="0">
              <a:buNone/>
            </a:pPr>
            <a:r>
              <a:rPr lang="en-US" sz="2000" dirty="0">
                <a:solidFill>
                  <a:schemeClr val="bg1">
                    <a:lumMod val="50000"/>
                  </a:schemeClr>
                </a:solidFill>
              </a:rPr>
              <a:t>*</a:t>
            </a:r>
            <a:r>
              <a:rPr lang="en-US" sz="2000" dirty="0" smtClean="0">
                <a:solidFill>
                  <a:schemeClr val="bg1">
                    <a:lumMod val="50000"/>
                  </a:schemeClr>
                </a:solidFill>
              </a:rPr>
              <a:t>(stretching the definition of A.R. too far)</a:t>
            </a:r>
          </a:p>
          <a:p>
            <a:endParaRPr lang="en-US"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8</a:t>
            </a:fld>
            <a:endParaRPr lang="en-US" dirty="0"/>
          </a:p>
        </p:txBody>
      </p:sp>
      <p:pic>
        <p:nvPicPr>
          <p:cNvPr id="5" name="Picture 4"/>
          <p:cNvPicPr>
            <a:picLocks noChangeAspect="1"/>
          </p:cNvPicPr>
          <p:nvPr/>
        </p:nvPicPr>
        <p:blipFill>
          <a:blip r:embed="rId3"/>
          <a:stretch>
            <a:fillRect/>
          </a:stretch>
        </p:blipFill>
        <p:spPr>
          <a:xfrm>
            <a:off x="6172200" y="1332706"/>
            <a:ext cx="2713782" cy="4527550"/>
          </a:xfrm>
          <a:prstGeom prst="rect">
            <a:avLst/>
          </a:prstGeom>
        </p:spPr>
      </p:pic>
      <p:pic>
        <p:nvPicPr>
          <p:cNvPr id="6" name="Picture 5"/>
          <p:cNvPicPr>
            <a:picLocks noChangeAspect="1"/>
          </p:cNvPicPr>
          <p:nvPr/>
        </p:nvPicPr>
        <p:blipFill>
          <a:blip r:embed="rId4"/>
          <a:stretch>
            <a:fillRect/>
          </a:stretch>
        </p:blipFill>
        <p:spPr>
          <a:xfrm>
            <a:off x="4950085" y="2820521"/>
            <a:ext cx="1603115" cy="2151710"/>
          </a:xfrm>
          <a:prstGeom prst="rect">
            <a:avLst/>
          </a:prstGeom>
        </p:spPr>
      </p:pic>
    </p:spTree>
    <p:extLst>
      <p:ext uri="{BB962C8B-B14F-4D97-AF65-F5344CB8AC3E}">
        <p14:creationId xmlns:p14="http://schemas.microsoft.com/office/powerpoint/2010/main" val="2865401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838200"/>
            <a:ext cx="1809750" cy="1809750"/>
          </a:xfrm>
          <a:prstGeom prst="rect">
            <a:avLst/>
          </a:prstGeom>
        </p:spPr>
      </p:pic>
      <p:pic>
        <p:nvPicPr>
          <p:cNvPr id="8" name="Picture 7"/>
          <p:cNvPicPr>
            <a:picLocks noChangeAspect="1"/>
          </p:cNvPicPr>
          <p:nvPr/>
        </p:nvPicPr>
        <p:blipFill>
          <a:blip r:embed="rId3"/>
          <a:stretch>
            <a:fillRect/>
          </a:stretch>
        </p:blipFill>
        <p:spPr>
          <a:xfrm>
            <a:off x="1782612" y="2286000"/>
            <a:ext cx="2238375" cy="2514600"/>
          </a:xfrm>
          <a:prstGeom prst="rect">
            <a:avLst/>
          </a:prstGeom>
        </p:spPr>
      </p:pic>
      <p:sp>
        <p:nvSpPr>
          <p:cNvPr id="2" name="Title 1"/>
          <p:cNvSpPr>
            <a:spLocks noGrp="1"/>
          </p:cNvSpPr>
          <p:nvPr>
            <p:ph type="title"/>
          </p:nvPr>
        </p:nvSpPr>
        <p:spPr>
          <a:xfrm>
            <a:off x="457200" y="274638"/>
            <a:ext cx="3581400" cy="868362"/>
          </a:xfrm>
        </p:spPr>
        <p:txBody>
          <a:bodyPr/>
          <a:lstStyle/>
          <a:p>
            <a:r>
              <a:rPr lang="en-US" dirty="0" smtClean="0"/>
              <a:t>Nintendo 3DS</a:t>
            </a:r>
            <a:endParaRPr lang="en-US" i="1" dirty="0"/>
          </a:p>
        </p:txBody>
      </p:sp>
      <p:sp>
        <p:nvSpPr>
          <p:cNvPr id="3" name="Content Placeholder 2"/>
          <p:cNvSpPr>
            <a:spLocks noGrp="1"/>
          </p:cNvSpPr>
          <p:nvPr>
            <p:ph idx="1"/>
          </p:nvPr>
        </p:nvSpPr>
        <p:spPr>
          <a:xfrm>
            <a:off x="3967792" y="1371600"/>
            <a:ext cx="4642808" cy="5289550"/>
          </a:xfrm>
        </p:spPr>
        <p:txBody>
          <a:bodyPr/>
          <a:lstStyle/>
          <a:p>
            <a:r>
              <a:rPr lang="en-US" sz="2800" dirty="0" smtClean="0"/>
              <a:t>Uses the 3DS camera to view/display real world</a:t>
            </a:r>
          </a:p>
          <a:p>
            <a:r>
              <a:rPr lang="en-US" sz="2800" dirty="0" smtClean="0"/>
              <a:t>AR card is scanned by 3DS camera from 14”</a:t>
            </a:r>
          </a:p>
          <a:p>
            <a:r>
              <a:rPr lang="en-US" sz="2800" dirty="0" smtClean="0"/>
              <a:t>Then Mario is in your room, or </a:t>
            </a:r>
            <a:r>
              <a:rPr lang="en-US" sz="2800" i="1" dirty="0" smtClean="0"/>
              <a:t>Bravely Default’s </a:t>
            </a:r>
            <a:r>
              <a:rPr lang="en-US" sz="2800" dirty="0" smtClean="0"/>
              <a:t>fairy Airy flits around your room</a:t>
            </a:r>
          </a:p>
          <a:p>
            <a:r>
              <a:rPr lang="en-US" sz="2800" dirty="0" smtClean="0"/>
              <a:t>Also Link, Kirby... Several 3DS games use AR card feature</a:t>
            </a:r>
            <a:endParaRPr lang="en-US" sz="2800" dirty="0"/>
          </a:p>
        </p:txBody>
      </p:sp>
      <p:sp>
        <p:nvSpPr>
          <p:cNvPr id="4" name="Slide Number Placeholder 3"/>
          <p:cNvSpPr>
            <a:spLocks noGrp="1"/>
          </p:cNvSpPr>
          <p:nvPr>
            <p:ph type="sldNum" sz="quarter" idx="12"/>
          </p:nvPr>
        </p:nvSpPr>
        <p:spPr/>
        <p:txBody>
          <a:bodyPr/>
          <a:lstStyle/>
          <a:p>
            <a:pPr>
              <a:defRPr/>
            </a:pPr>
            <a:fld id="{2D639D3A-4149-4DDF-93F2-E6D237873906}" type="slidenum">
              <a:rPr lang="en-US" smtClean="0"/>
              <a:pPr>
                <a:defRPr/>
              </a:pPr>
              <a:t>9</a:t>
            </a:fld>
            <a:endParaRPr lang="en-US"/>
          </a:p>
        </p:txBody>
      </p:sp>
      <p:pic>
        <p:nvPicPr>
          <p:cNvPr id="5" name="Picture 4"/>
          <p:cNvPicPr>
            <a:picLocks noChangeAspect="1"/>
          </p:cNvPicPr>
          <p:nvPr/>
        </p:nvPicPr>
        <p:blipFill>
          <a:blip r:embed="rId4"/>
          <a:stretch>
            <a:fillRect/>
          </a:stretch>
        </p:blipFill>
        <p:spPr>
          <a:xfrm>
            <a:off x="4038600" y="351422"/>
            <a:ext cx="4229100" cy="638594"/>
          </a:xfrm>
          <a:prstGeom prst="rect">
            <a:avLst/>
          </a:prstGeom>
        </p:spPr>
      </p:pic>
      <p:pic>
        <p:nvPicPr>
          <p:cNvPr id="7" name="Picture 6"/>
          <p:cNvPicPr>
            <a:picLocks noChangeAspect="1"/>
          </p:cNvPicPr>
          <p:nvPr/>
        </p:nvPicPr>
        <p:blipFill>
          <a:blip r:embed="rId5"/>
          <a:stretch>
            <a:fillRect/>
          </a:stretch>
        </p:blipFill>
        <p:spPr>
          <a:xfrm>
            <a:off x="263623" y="3910012"/>
            <a:ext cx="1857756" cy="2628900"/>
          </a:xfrm>
          <a:prstGeom prst="rect">
            <a:avLst/>
          </a:prstGeom>
        </p:spPr>
      </p:pic>
      <p:pic>
        <p:nvPicPr>
          <p:cNvPr id="6" name="Picture 5"/>
          <p:cNvPicPr>
            <a:picLocks noChangeAspect="1"/>
          </p:cNvPicPr>
          <p:nvPr/>
        </p:nvPicPr>
        <p:blipFill>
          <a:blip r:embed="rId6"/>
          <a:stretch>
            <a:fillRect/>
          </a:stretch>
        </p:blipFill>
        <p:spPr>
          <a:xfrm>
            <a:off x="2214788" y="5113894"/>
            <a:ext cx="1414462" cy="1295565"/>
          </a:xfrm>
          <a:prstGeom prst="rect">
            <a:avLst/>
          </a:prstGeom>
        </p:spPr>
      </p:pic>
    </p:spTree>
    <p:extLst>
      <p:ext uri="{BB962C8B-B14F-4D97-AF65-F5344CB8AC3E}">
        <p14:creationId xmlns:p14="http://schemas.microsoft.com/office/powerpoint/2010/main" val="3404720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3262</TotalTime>
  <Words>2387</Words>
  <Application>Microsoft Office PowerPoint</Application>
  <PresentationFormat>On-screen Show (4:3)</PresentationFormat>
  <Paragraphs>383</Paragraphs>
  <Slides>61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ＭＳ Ｐゴシック</vt:lpstr>
      <vt:lpstr>Arial</vt:lpstr>
      <vt:lpstr>Calibri</vt:lpstr>
      <vt:lpstr>Times</vt:lpstr>
      <vt:lpstr>Office Theme</vt:lpstr>
      <vt:lpstr>Augmented Reality vs. Virtual Reality</vt:lpstr>
      <vt:lpstr>C.V.</vt:lpstr>
      <vt:lpstr>PowerPoint Presentation</vt:lpstr>
      <vt:lpstr>V.R. vs. A.R.</vt:lpstr>
      <vt:lpstr>M.R. vs. 360° Video</vt:lpstr>
      <vt:lpstr>VR not just for games</vt:lpstr>
      <vt:lpstr>But I’m not here to talk about VR</vt:lpstr>
      <vt:lpstr>Highlights from the AR timeline</vt:lpstr>
      <vt:lpstr>Nintendo 3DS</vt:lpstr>
      <vt:lpstr>Ingress</vt:lpstr>
      <vt:lpstr>Valve “terminator vision”</vt:lpstr>
      <vt:lpstr>PowerPoint Presentation</vt:lpstr>
      <vt:lpstr>Google Glass</vt:lpstr>
      <vt:lpstr>Epson Moverio</vt:lpstr>
      <vt:lpstr>PowerPoint Presentation</vt:lpstr>
      <vt:lpstr>HTE’s “IR Goggles” Idea</vt:lpstr>
      <vt:lpstr>The need</vt:lpstr>
      <vt:lpstr>Features</vt:lpstr>
      <vt:lpstr>Variety of wearable devices (2013)</vt:lpstr>
      <vt:lpstr>Meanwhile, at GDC 2013</vt:lpstr>
      <vt:lpstr>Epson’s Moverio BT-100</vt:lpstr>
      <vt:lpstr>Seeing Is Believing</vt:lpstr>
      <vt:lpstr>The old – the new</vt:lpstr>
      <vt:lpstr>Close, but...</vt:lpstr>
      <vt:lpstr>PowerPoint Presentation</vt:lpstr>
      <vt:lpstr>PowerPoint Presentation</vt:lpstr>
      <vt:lpstr>father.io</vt:lpstr>
      <vt:lpstr>Pokémon Go, July 2016</vt:lpstr>
      <vt:lpstr>Pokémon Go incidents</vt:lpstr>
      <vt:lpstr>Doubts dispelled – it is AR</vt:lpstr>
      <vt:lpstr>Magic Leap / LucasArts, 2016</vt:lpstr>
      <vt:lpstr>HoloLens  (Project Baraboo)</vt:lpstr>
      <vt:lpstr>PowerPoint Presentation</vt:lpstr>
      <vt:lpstr>Sony SmartEyeglass</vt:lpstr>
      <vt:lpstr>Snapchat Snap Inc. Spectacles</vt:lpstr>
      <vt:lpstr>My current project</vt:lpstr>
      <vt:lpstr>PowerPoint Presentation</vt:lpstr>
      <vt:lpstr>Wearable AR Games</vt:lpstr>
      <vt:lpstr>PowerPoint Presentation</vt:lpstr>
      <vt:lpstr>PowerPoint Presentation</vt:lpstr>
      <vt:lpstr>PowerPoint Presentation</vt:lpstr>
      <vt:lpstr>PowerPoint Presentation</vt:lpstr>
      <vt:lpstr>PowerPoint Presentation</vt:lpstr>
      <vt:lpstr>PowerPoint Presentation</vt:lpstr>
      <vt:lpstr>The cloud</vt:lpstr>
      <vt:lpstr>GPS</vt:lpstr>
      <vt:lpstr>Wearable camera</vt:lpstr>
      <vt:lpstr>Bluetooth ring</vt:lpstr>
      <vt:lpstr>No recycling this time</vt:lpstr>
      <vt:lpstr>What kind of games can be played on it?</vt:lpstr>
      <vt:lpstr>Alien Beast FPS</vt:lpstr>
      <vt:lpstr>Alien Beast FPS</vt:lpstr>
      <vt:lpstr>Alien Beast FPS</vt:lpstr>
      <vt:lpstr>Unforeseeable consequences</vt:lpstr>
      <vt:lpstr>How do you...</vt:lpstr>
      <vt:lpstr>Those questions validated ...and then some</vt:lpstr>
      <vt:lpstr>PowerPoint Presentation</vt:lpstr>
      <vt:lpstr>AR over VR</vt:lpstr>
      <vt:lpstr>Is this “it”?</vt:lpstr>
      <vt:lpstr>We’re getting closer every day</vt:lpstr>
      <vt:lpstr>Augmented Reality vs. Virtual Reality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Game Quality Assurance ITP230</dc:title>
  <dc:creator>MCC</dc:creator>
  <cp:lastModifiedBy>Tom</cp:lastModifiedBy>
  <cp:revision>293</cp:revision>
  <cp:lastPrinted>2014-08-24T16:48:46Z</cp:lastPrinted>
  <dcterms:created xsi:type="dcterms:W3CDTF">2011-09-03T01:43:27Z</dcterms:created>
  <dcterms:modified xsi:type="dcterms:W3CDTF">2016-11-09T17:21:06Z</dcterms:modified>
</cp:coreProperties>
</file>