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87" r:id="rId2"/>
    <p:sldId id="372" r:id="rId3"/>
    <p:sldId id="373" r:id="rId4"/>
    <p:sldId id="326" r:id="rId5"/>
    <p:sldId id="330" r:id="rId6"/>
    <p:sldId id="374" r:id="rId7"/>
    <p:sldId id="308" r:id="rId8"/>
    <p:sldId id="370" r:id="rId9"/>
    <p:sldId id="371" r:id="rId10"/>
    <p:sldId id="341" r:id="rId11"/>
    <p:sldId id="342" r:id="rId12"/>
    <p:sldId id="343" r:id="rId13"/>
    <p:sldId id="327" r:id="rId14"/>
    <p:sldId id="328" r:id="rId15"/>
    <p:sldId id="351" r:id="rId16"/>
    <p:sldId id="352" r:id="rId17"/>
    <p:sldId id="353" r:id="rId18"/>
    <p:sldId id="354" r:id="rId19"/>
    <p:sldId id="355" r:id="rId20"/>
    <p:sldId id="382" r:id="rId21"/>
    <p:sldId id="375" r:id="rId22"/>
    <p:sldId id="383" r:id="rId23"/>
    <p:sldId id="386" r:id="rId24"/>
    <p:sldId id="376" r:id="rId25"/>
    <p:sldId id="385" r:id="rId26"/>
    <p:sldId id="377" r:id="rId27"/>
    <p:sldId id="379" r:id="rId28"/>
    <p:sldId id="380" r:id="rId29"/>
    <p:sldId id="381" r:id="rId30"/>
    <p:sldId id="384" r:id="rId31"/>
    <p:sldId id="37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D683-D430-F74C-BE3C-2CC84D5DE149}" type="datetimeFigureOut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4242-3B94-FC4C-9A64-EF30AAF94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93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2A13D-076F-D548-8BFA-5E4C0D84E403}" type="datetimeFigureOut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AADFA-5C77-0143-976E-173C1964A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951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EDCEF-8740-481C-8275-3D345F76F27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" pitchFamily="-6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331F-4F2B-B84B-9B74-53ADDB231BB1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3990-6BAE-0445-940F-FB5A8B97D822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89C9-F654-1247-A011-92DE97CE9712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FAC-0AFC-2B40-826F-F881ECBC7A23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149-2839-1044-BB5C-90AF765EECC6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EAB1-4B9F-284D-972E-16B0B174D039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1D87F-0529-2842-B231-8DB9171B6EE6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2559-81D0-A04C-A2B0-DD84BFA67B62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7A2C-971D-BF41-84BC-72A7EC90A4A8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F1A9-A77E-2847-98AD-87099AC50766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8872-5553-564C-8CF6-C776D33B52C9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A9C71-98A9-9B4A-9998-1C697136D1A9}" type="datetime1">
              <a:rPr lang="en-US" altLang="ja-JP" smtClean="0"/>
              <a:pPr/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2ABCD-F9BB-574F-8534-494ACC45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youtube.com/watch?v=9c6W4CCU9M4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amesindustry.biz/articles/digitalfoundry-in-theory-valves-wearable-computing-concep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tp.usc.edu/faculty-staff/Tom-Sloper" TargetMode="External"/><Relationship Id="rId2" Type="http://schemas.openxmlformats.org/officeDocument/2006/relationships/hyperlink" Target="mailto:sloper@u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tp.usc.edu/faculty-staff/Michael-Crowley/" TargetMode="External"/><Relationship Id="rId5" Type="http://schemas.openxmlformats.org/officeDocument/2006/relationships/hyperlink" Target="mailto:crowley@vsoe.usc.edu" TargetMode="External"/><Relationship Id="rId4" Type="http://schemas.openxmlformats.org/officeDocument/2006/relationships/hyperlink" Target="http://sloperama.com/downlode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60" y="1417638"/>
            <a:ext cx="7244120" cy="481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HTE: Interventional Radiology Goggles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9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Wearable Computers (AR)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Google Glass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Monocular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See-through</a:t>
            </a:r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pPr algn="ctr">
              <a:buNone/>
            </a:pPr>
            <a:r>
              <a:rPr lang="en-US" sz="1800" dirty="0" smtClean="0">
                <a:solidFill>
                  <a:srgbClr val="FFFFFF"/>
                </a:solidFill>
                <a:hlinkClick r:id="rId2"/>
              </a:rPr>
              <a:t>http://www.youtube.com/watch?v=9c6W4CCU9M4</a:t>
            </a:r>
            <a:endParaRPr lang="en-US" sz="1800" dirty="0" smtClean="0">
              <a:solidFill>
                <a:srgbClr val="FFFFFF"/>
              </a:solidFill>
            </a:endParaRPr>
          </a:p>
          <a:p>
            <a:pPr algn="ctr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“Project Glass: One Day...”</a:t>
            </a:r>
          </a:p>
          <a:p>
            <a:pPr algn="ctr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4362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Finger-swipe control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Voice control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Slide show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321" y="3036498"/>
            <a:ext cx="3994646" cy="24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83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Wearable Games (AR)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618488"/>
            <a:ext cx="8266176" cy="47370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"Valve's 'Terminator Vision' concept sees computer generated overlays added directly over your field of view in order to create a revolutionary new approach to gaming.“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algn="ctr">
              <a:buNone/>
            </a:pPr>
            <a:r>
              <a:rPr lang="en-US" sz="2600" dirty="0" smtClean="0">
                <a:solidFill>
                  <a:srgbClr val="FFFFFF"/>
                </a:solidFill>
                <a:hlinkClick r:id="rId2"/>
              </a:rPr>
              <a:t>http://www.gamesindustry.biz/articles/digitalfoundry-in-theory-valves-wearable-computing-concept</a:t>
            </a:r>
            <a:endParaRPr lang="en-US" sz="2600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5223" y="3427372"/>
            <a:ext cx="3239133" cy="179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18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Game platform of the “future”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889914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mobile AR device – not a VR device tethered to a PC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 see-through HUD or HMD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But even more than that...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6246813" y="5422900"/>
            <a:ext cx="2897187" cy="873125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1600" dirty="0" smtClean="0"/>
              <a:t>Image: venturebeat.com</a:t>
            </a:r>
          </a:p>
          <a:p>
            <a:pPr algn="r">
              <a:buNone/>
            </a:pPr>
            <a:r>
              <a:rPr lang="en-US" sz="1600" dirty="0" smtClean="0"/>
              <a:t>(modified)</a:t>
            </a:r>
            <a:endParaRPr 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785747"/>
            <a:ext cx="4114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7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1447800"/>
            <a:ext cx="4191000" cy="5029200"/>
          </a:xfrm>
          <a:prstGeom prst="rect">
            <a:avLst/>
          </a:prstGeom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 typeface="Calibri" pitchFamily="34" charset="0"/>
              <a:buAutoNum type="arabicPeriod"/>
              <a:defRPr/>
            </a:pPr>
            <a:endParaRPr lang="en-US" sz="1800" kern="0" dirty="0">
              <a:latin typeface="+mn-lt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" y="0"/>
            <a:ext cx="914132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1178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249" y="512064"/>
            <a:ext cx="3502152" cy="45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cloud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2176272"/>
            <a:ext cx="5980176" cy="417928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headset is just a display and receiver/transmitter, not a game machine per 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game logic, collision detection, scoring, and all user inputs are calculated on a server in the cloud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Cloud connection: </a:t>
            </a:r>
            <a:r>
              <a:rPr lang="en-US" dirty="0" err="1" smtClean="0">
                <a:solidFill>
                  <a:srgbClr val="FFFFFF"/>
                </a:solidFill>
              </a:rPr>
              <a:t>smartphone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0" y="5506279"/>
            <a:ext cx="514350" cy="52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2784" y="5029200"/>
            <a:ext cx="1561338" cy="156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90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B3D7"/>
                </a:solidFill>
              </a:rPr>
              <a:t>Alien Beast FPS</a:t>
            </a:r>
            <a:endParaRPr lang="en-US" dirty="0">
              <a:solidFill>
                <a:srgbClr val="95B3D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81826"/>
            <a:ext cx="7205284" cy="54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60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B3D7"/>
                </a:solidFill>
              </a:rPr>
              <a:t>Alien Beast FPS</a:t>
            </a:r>
            <a:endParaRPr lang="en-US" dirty="0">
              <a:solidFill>
                <a:srgbClr val="95B3D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07876"/>
            <a:ext cx="7223760" cy="54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2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B3D7"/>
                </a:solidFill>
              </a:rPr>
              <a:t>Alien Beast FPS</a:t>
            </a:r>
            <a:endParaRPr lang="en-US" dirty="0">
              <a:solidFill>
                <a:srgbClr val="95B3D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53032"/>
            <a:ext cx="7269480" cy="544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37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49224"/>
            <a:ext cx="7772400" cy="777240"/>
          </a:xfrm>
        </p:spPr>
        <p:txBody>
          <a:bodyPr/>
          <a:lstStyle/>
          <a:p>
            <a:r>
              <a:rPr lang="en-US" strike="sngStrike" dirty="0" smtClean="0">
                <a:solidFill>
                  <a:srgbClr val="95B3D7"/>
                </a:solidFill>
              </a:rPr>
              <a:t>Un</a:t>
            </a:r>
            <a:r>
              <a:rPr lang="en-US" dirty="0" smtClean="0">
                <a:solidFill>
                  <a:srgbClr val="95B3D7"/>
                </a:solidFill>
              </a:rPr>
              <a:t>foreseeable consequences</a:t>
            </a:r>
            <a:endParaRPr lang="en-US" dirty="0">
              <a:solidFill>
                <a:srgbClr val="95B3D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" y="1426464"/>
            <a:ext cx="8193024" cy="492909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You thought texting while walking was bad??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will be laws!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http://blog.focusdriven.org/wp-content/uploads/2012/02/us_house_chamb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310" y="2852929"/>
            <a:ext cx="6035975" cy="3928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6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2229" y="2197008"/>
            <a:ext cx="3135571" cy="21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5029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do you...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627632"/>
            <a:ext cx="5420165" cy="472792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...warn players about real-world dangers?  Cliffs, tall buildings, lions, tigers, bears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...make sure players don’t play in traffic?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...keep game from being played where games not appropriate?  Airports, schools, malls, libraries, cemeteries, religious centers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9672" y="164592"/>
            <a:ext cx="1867662" cy="186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672" y="4606290"/>
            <a:ext cx="2032254" cy="20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17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55"/>
            <a:ext cx="9111374" cy="68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72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3500"/>
            <a:ext cx="762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4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80" y="1172169"/>
            <a:ext cx="7244120" cy="481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HTE’s “IR Goggles”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4134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Naturally, I was interested</a:t>
            </a:r>
          </a:p>
          <a:p>
            <a:r>
              <a:rPr lang="en-US" b="1" dirty="0" smtClean="0"/>
              <a:t>We met the doctors</a:t>
            </a:r>
          </a:p>
          <a:p>
            <a:r>
              <a:rPr lang="en-US" b="1" dirty="0" smtClean="0"/>
              <a:t>Gathered list of requirements</a:t>
            </a:r>
          </a:p>
          <a:p>
            <a:r>
              <a:rPr lang="en-US" b="1" dirty="0" smtClean="0"/>
              <a:t>Went online, did research (November-December)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9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6197" b="1619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57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Required</a:t>
            </a:r>
            <a:endParaRPr lang="en-US" sz="320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smtClean="0"/>
              <a:t>Streaming video (15fps or better)</a:t>
            </a:r>
          </a:p>
          <a:p>
            <a:r>
              <a:rPr lang="en-US" sz="3200" dirty="0" smtClean="0"/>
              <a:t>Transparent</a:t>
            </a:r>
          </a:p>
          <a:p>
            <a:r>
              <a:rPr lang="en-US" sz="3200" dirty="0" smtClean="0"/>
              <a:t>Lead shielded</a:t>
            </a:r>
          </a:p>
          <a:p>
            <a:r>
              <a:rPr lang="en-US" sz="3200" dirty="0" smtClean="0"/>
              <a:t>Wearable with glasses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Desired</a:t>
            </a:r>
            <a:endParaRPr lang="en-US" sz="3200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Voice command</a:t>
            </a:r>
          </a:p>
          <a:p>
            <a:r>
              <a:rPr lang="en-US" sz="3200" dirty="0" smtClean="0"/>
              <a:t>Eye tracking</a:t>
            </a:r>
          </a:p>
          <a:p>
            <a:r>
              <a:rPr lang="en-US" sz="3200" dirty="0" smtClean="0"/>
              <a:t>Binocular</a:t>
            </a:r>
          </a:p>
          <a:p>
            <a:r>
              <a:rPr lang="en-US" sz="3200" dirty="0" smtClean="0"/>
              <a:t>3D</a:t>
            </a:r>
          </a:p>
          <a:p>
            <a:r>
              <a:rPr lang="en-US" sz="3200" dirty="0" smtClean="0"/>
              <a:t>Lightweight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of wearable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Google Glass</a:t>
            </a:r>
          </a:p>
          <a:p>
            <a:r>
              <a:rPr lang="en-US" dirty="0" smtClean="0"/>
              <a:t>Sony HMZ-T1</a:t>
            </a:r>
          </a:p>
          <a:p>
            <a:r>
              <a:rPr lang="en-US" dirty="0" smtClean="0"/>
              <a:t>Oculus Rift</a:t>
            </a:r>
          </a:p>
          <a:p>
            <a:r>
              <a:rPr lang="en-US" dirty="0" smtClean="0"/>
              <a:t>Epson </a:t>
            </a:r>
            <a:r>
              <a:rPr lang="en-US" dirty="0" err="1" smtClean="0"/>
              <a:t>Moverio</a:t>
            </a:r>
            <a:r>
              <a:rPr lang="en-US" dirty="0" smtClean="0"/>
              <a:t> BT-100</a:t>
            </a:r>
          </a:p>
          <a:p>
            <a:r>
              <a:rPr lang="en-US" dirty="0" err="1" smtClean="0"/>
              <a:t>Vuzix</a:t>
            </a:r>
            <a:r>
              <a:rPr lang="en-US" dirty="0" smtClean="0"/>
              <a:t> M100</a:t>
            </a:r>
          </a:p>
          <a:p>
            <a:r>
              <a:rPr lang="en-US" dirty="0" smtClean="0"/>
              <a:t>Microsoft</a:t>
            </a:r>
          </a:p>
          <a:p>
            <a:r>
              <a:rPr lang="en-US" dirty="0" err="1" smtClean="0"/>
              <a:t>CastAR</a:t>
            </a:r>
            <a:endParaRPr lang="en-US" dirty="0" smtClean="0"/>
          </a:p>
          <a:p>
            <a:r>
              <a:rPr lang="en-US" dirty="0" smtClean="0"/>
              <a:t>Oakley Airwave</a:t>
            </a:r>
          </a:p>
          <a:p>
            <a:r>
              <a:rPr lang="en-US" dirty="0" smtClean="0"/>
              <a:t>Zeal Optics Transcend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417638"/>
            <a:ext cx="3719797" cy="1171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0" y="2589374"/>
            <a:ext cx="3302000" cy="2067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68" y="4656480"/>
            <a:ext cx="3913264" cy="19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34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8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Last week at GDC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944881"/>
            <a:ext cx="4040188" cy="3962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Sony’s MORPHEUS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944881"/>
            <a:ext cx="4041775" cy="3962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SEEBRIGHT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7210" y="1341438"/>
            <a:ext cx="3080167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82287" y="1341438"/>
            <a:ext cx="336725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086" y="3696516"/>
            <a:ext cx="4161914" cy="3121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Epson’s </a:t>
            </a:r>
            <a:r>
              <a:rPr lang="en-US" dirty="0" err="1" smtClean="0"/>
              <a:t>Moverio</a:t>
            </a:r>
            <a:r>
              <a:rPr lang="en-US" dirty="0" smtClean="0"/>
              <a:t> BT-100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Supports streaming video via Wi-Fi</a:t>
            </a:r>
          </a:p>
          <a:p>
            <a:pPr lvl="1"/>
            <a:r>
              <a:rPr lang="en-US" dirty="0" smtClean="0"/>
              <a:t>Transparent (can see real world through display)</a:t>
            </a:r>
          </a:p>
          <a:p>
            <a:pPr lvl="1"/>
            <a:r>
              <a:rPr lang="en-US" dirty="0" smtClean="0"/>
              <a:t>Fits over glasses</a:t>
            </a:r>
          </a:p>
          <a:p>
            <a:pPr lvl="1"/>
            <a:r>
              <a:rPr lang="en-US" dirty="0" smtClean="0"/>
              <a:t>Binocular</a:t>
            </a:r>
          </a:p>
          <a:p>
            <a:pPr lvl="1"/>
            <a:r>
              <a:rPr lang="en-US" dirty="0" smtClean="0"/>
              <a:t>Free SDK</a:t>
            </a:r>
          </a:p>
          <a:p>
            <a:pPr lvl="1"/>
            <a:r>
              <a:rPr lang="en-US" dirty="0" smtClean="0"/>
              <a:t>Epson’s US office is in Long Beach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No voice-control at present</a:t>
            </a:r>
          </a:p>
          <a:p>
            <a:pPr lvl="1"/>
            <a:r>
              <a:rPr lang="en-US" dirty="0" smtClean="0"/>
              <a:t>Heavy</a:t>
            </a:r>
          </a:p>
          <a:p>
            <a:pPr lvl="1"/>
            <a:r>
              <a:rPr lang="en-US" dirty="0" smtClean="0"/>
              <a:t>Limited availability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54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Is Believing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Christmas break and CES were out of the way, we got to see the BT-200 in person</a:t>
            </a:r>
          </a:p>
          <a:p>
            <a:r>
              <a:rPr lang="en-US" dirty="0" smtClean="0"/>
              <a:t>Yes, I said 200 (not 100)</a:t>
            </a:r>
          </a:p>
          <a:p>
            <a:r>
              <a:rPr lang="en-US" dirty="0" smtClean="0"/>
              <a:t>Newer, lighter, even better for our needs</a:t>
            </a:r>
          </a:p>
          <a:p>
            <a:r>
              <a:rPr lang="en-US" dirty="0" smtClean="0"/>
              <a:t>Pronounced highly suitable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79" y="4526946"/>
            <a:ext cx="5202596" cy="200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3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– the new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BT-100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463" r="5463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BT-200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562" b="2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4049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60" y="4445528"/>
            <a:ext cx="5245100" cy="1905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to do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408529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Pass requirements</a:t>
            </a:r>
          </a:p>
          <a:p>
            <a:pPr lvl="1"/>
            <a:r>
              <a:rPr lang="en-US" dirty="0" smtClean="0"/>
              <a:t>IT</a:t>
            </a:r>
          </a:p>
          <a:p>
            <a:pPr lvl="1"/>
            <a:r>
              <a:rPr lang="en-US" dirty="0" smtClean="0"/>
              <a:t>Health</a:t>
            </a:r>
          </a:p>
          <a:p>
            <a:pPr lvl="1"/>
            <a:r>
              <a:rPr lang="en-US" dirty="0" smtClean="0"/>
              <a:t>Siemens</a:t>
            </a:r>
          </a:p>
          <a:p>
            <a:r>
              <a:rPr lang="en-US" dirty="0" smtClean="0"/>
              <a:t>Lead shielding</a:t>
            </a:r>
          </a:p>
          <a:p>
            <a:r>
              <a:rPr lang="en-US" dirty="0" smtClean="0"/>
              <a:t>Stream some video</a:t>
            </a:r>
          </a:p>
          <a:p>
            <a:r>
              <a:rPr lang="en-US" dirty="0" smtClean="0"/>
              <a:t>Test under safe conditions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60" y="2318923"/>
            <a:ext cx="2654300" cy="1866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710" y="249203"/>
            <a:ext cx="2125010" cy="23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512064"/>
            <a:ext cx="8077200" cy="914400"/>
          </a:xfrm>
        </p:spPr>
        <p:txBody>
          <a:bodyPr/>
          <a:lstStyle/>
          <a:p>
            <a:r>
              <a:rPr lang="en-US" dirty="0" smtClean="0"/>
              <a:t>The Game Platform of the Future?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1426464"/>
            <a:ext cx="38862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089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listening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Tom Sloper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sloper@usc.edu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http://itp.usc.edu/faculty-staff/Tom-</a:t>
            </a:r>
            <a:r>
              <a:rPr lang="en-US" dirty="0" smtClean="0">
                <a:hlinkClick r:id="rId3"/>
              </a:rPr>
              <a:t>Sloper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These slides: </a:t>
            </a:r>
            <a:r>
              <a:rPr lang="en-US" dirty="0">
                <a:hlinkClick r:id="rId4"/>
              </a:rPr>
              <a:t>http://sloperama.com/downlode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Michael Crowley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crowley</a:t>
            </a:r>
            <a:r>
              <a:rPr lang="en-US" dirty="0">
                <a:hlinkClick r:id="rId5"/>
              </a:rPr>
              <a:t>@</a:t>
            </a:r>
            <a:r>
              <a:rPr lang="en-US" dirty="0" smtClean="0">
                <a:hlinkClick r:id="rId5"/>
              </a:rPr>
              <a:t>vsoe.usc.edu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http://itp.usc.edu/faculty-staff/Michael-Crowley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4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anyone’s interested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trike="sngStrike" dirty="0" smtClean="0"/>
              <a:t>Google Glass</a:t>
            </a:r>
            <a:r>
              <a:rPr lang="en-US" dirty="0" smtClean="0"/>
              <a:t>: Can’t display streaming video</a:t>
            </a:r>
            <a:endParaRPr lang="en-US" strike="sngStrike" dirty="0" smtClean="0"/>
          </a:p>
          <a:p>
            <a:r>
              <a:rPr lang="en-US" strike="sngStrike" dirty="0" smtClean="0"/>
              <a:t>Sony HMZ-T1</a:t>
            </a:r>
            <a:r>
              <a:rPr lang="en-US" dirty="0" smtClean="0"/>
              <a:t>: VR, not AR; cannot see real world</a:t>
            </a:r>
            <a:endParaRPr lang="en-US" strike="sngStrike" dirty="0" smtClean="0"/>
          </a:p>
          <a:p>
            <a:r>
              <a:rPr lang="en-US" strike="sngStrike" dirty="0" smtClean="0"/>
              <a:t>Oculus Rift</a:t>
            </a:r>
            <a:r>
              <a:rPr lang="en-US" dirty="0" smtClean="0"/>
              <a:t>: VR, not AR; not wireless, can’t see</a:t>
            </a:r>
            <a:endParaRPr lang="en-US" strike="sngStrike" dirty="0" smtClean="0"/>
          </a:p>
          <a:p>
            <a:r>
              <a:rPr lang="en-US" dirty="0" smtClean="0"/>
              <a:t>Epson </a:t>
            </a:r>
            <a:r>
              <a:rPr lang="en-US" dirty="0" err="1" smtClean="0"/>
              <a:t>Moverio</a:t>
            </a:r>
            <a:r>
              <a:rPr lang="en-US" dirty="0" smtClean="0"/>
              <a:t> BT-100</a:t>
            </a:r>
          </a:p>
          <a:p>
            <a:r>
              <a:rPr lang="en-US" strike="sngStrike" dirty="0" err="1" smtClean="0"/>
              <a:t>Vuzix</a:t>
            </a:r>
            <a:r>
              <a:rPr lang="en-US" strike="sngStrike" dirty="0" smtClean="0"/>
              <a:t> M100</a:t>
            </a:r>
            <a:r>
              <a:rPr lang="en-US" dirty="0" smtClean="0"/>
              <a:t>; supports Bluetooth only (no video)</a:t>
            </a:r>
            <a:endParaRPr lang="en-US" strike="sngStrike" dirty="0" smtClean="0"/>
          </a:p>
          <a:p>
            <a:r>
              <a:rPr lang="en-US" strike="sngStrike" dirty="0" smtClean="0"/>
              <a:t>Microsoft</a:t>
            </a:r>
            <a:r>
              <a:rPr lang="en-US" dirty="0" smtClean="0"/>
              <a:t>; rumors only, no information available</a:t>
            </a:r>
            <a:endParaRPr lang="en-US" strike="sngStrike" dirty="0" smtClean="0"/>
          </a:p>
          <a:p>
            <a:r>
              <a:rPr lang="en-US" strike="sngStrike" dirty="0" err="1" smtClean="0"/>
              <a:t>CastAR</a:t>
            </a:r>
            <a:r>
              <a:rPr lang="en-US" dirty="0" smtClean="0"/>
              <a:t>; </a:t>
            </a:r>
            <a:r>
              <a:rPr lang="en-US" dirty="0" err="1" smtClean="0"/>
              <a:t>Kickstarter</a:t>
            </a:r>
            <a:r>
              <a:rPr lang="en-US" dirty="0" smtClean="0"/>
              <a:t>; no information available</a:t>
            </a:r>
            <a:endParaRPr lang="en-US" strike="sngStrike" dirty="0" smtClean="0"/>
          </a:p>
          <a:p>
            <a:r>
              <a:rPr lang="en-US" strike="sngStrike" dirty="0" smtClean="0"/>
              <a:t>Oakley Airwave</a:t>
            </a:r>
            <a:r>
              <a:rPr lang="en-US" dirty="0" smtClean="0"/>
              <a:t>; designed for skiers, athletes</a:t>
            </a:r>
            <a:endParaRPr lang="en-US" strike="sngStrike" dirty="0" smtClean="0"/>
          </a:p>
          <a:p>
            <a:r>
              <a:rPr lang="en-US" strike="sngStrike" dirty="0" smtClean="0"/>
              <a:t>Zeal Optics Transcend</a:t>
            </a:r>
            <a:r>
              <a:rPr lang="en-US" dirty="0" smtClean="0"/>
              <a:t>; ditto</a:t>
            </a: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5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609600" y="685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152400" y="6858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b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28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74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9822" y="2209172"/>
            <a:ext cx="598817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FFFF"/>
                </a:solidFill>
              </a:rPr>
              <a:t>Future Salon LA</a:t>
            </a:r>
          </a:p>
          <a:p>
            <a:pPr>
              <a:buNone/>
            </a:pPr>
            <a:r>
              <a:rPr lang="en-US" sz="3200" dirty="0">
                <a:solidFill>
                  <a:srgbClr val="FFFFFF"/>
                </a:solidFill>
              </a:rPr>
              <a:t>Microsoft Store</a:t>
            </a:r>
          </a:p>
          <a:p>
            <a:pPr>
              <a:buNone/>
            </a:pPr>
            <a:r>
              <a:rPr lang="en-US" sz="3200" dirty="0">
                <a:solidFill>
                  <a:srgbClr val="FFFFFF"/>
                </a:solidFill>
              </a:rPr>
              <a:t>Westfield Century City</a:t>
            </a:r>
          </a:p>
          <a:p>
            <a:pPr>
              <a:buNone/>
            </a:pPr>
            <a:r>
              <a:rPr lang="en-US" sz="3200" dirty="0">
                <a:solidFill>
                  <a:srgbClr val="FFFFFF"/>
                </a:solidFill>
              </a:rPr>
              <a:t>August 12, </a:t>
            </a:r>
            <a:r>
              <a:rPr lang="en-US" sz="3200" dirty="0" smtClean="0">
                <a:solidFill>
                  <a:srgbClr val="FFFFFF"/>
                </a:solidFill>
              </a:rPr>
              <a:t>2012</a:t>
            </a:r>
          </a:p>
          <a:p>
            <a:pPr>
              <a:buNone/>
            </a:pPr>
            <a:endParaRPr lang="en-US" sz="4000" dirty="0" smtClean="0">
              <a:solidFill>
                <a:srgbClr val="FFFFFF"/>
              </a:solidFill>
            </a:endParaRPr>
          </a:p>
          <a:p>
            <a:pPr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sloperama.com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downlode</a:t>
            </a:r>
            <a:r>
              <a:rPr lang="en-US" dirty="0">
                <a:solidFill>
                  <a:srgbClr val="FFFFFF"/>
                </a:solidFill>
              </a:rPr>
              <a:t>/FutureOfGames120812.pptx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79" y="921138"/>
            <a:ext cx="3786121" cy="37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6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37" y="512064"/>
            <a:ext cx="8361063" cy="914400"/>
          </a:xfrm>
        </p:spPr>
        <p:txBody>
          <a:bodyPr/>
          <a:lstStyle/>
          <a:p>
            <a:r>
              <a:rPr lang="en-US" dirty="0" smtClean="0"/>
              <a:t>Augmented Reality (AR)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0112" y="1810512"/>
            <a:ext cx="3836688" cy="431565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Wearable television </a:t>
            </a:r>
            <a:r>
              <a:rPr lang="en-US" dirty="0" smtClean="0"/>
              <a:t>was foreseen quite some time back</a:t>
            </a:r>
          </a:p>
          <a:p>
            <a:r>
              <a:rPr lang="en-US" dirty="0" smtClean="0"/>
              <a:t>But this isn’t quite what I had in mind (it obscures the real world)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600" dirty="0" smtClean="0"/>
              <a:t>Image: tsutpen.blogspot.com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37" y="1611313"/>
            <a:ext cx="45243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5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75" y="4451350"/>
            <a:ext cx="19050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Wearable games: </a:t>
            </a:r>
            <a:r>
              <a:rPr lang="en-US" b="1" dirty="0" smtClean="0"/>
              <a:t>VR</a:t>
            </a:r>
            <a:r>
              <a:rPr lang="en-US" dirty="0" smtClean="0"/>
              <a:t> vs. </a:t>
            </a:r>
            <a:r>
              <a:rPr lang="en-US" b="1" dirty="0" smtClean="0"/>
              <a:t>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4292"/>
            <a:ext cx="8229600" cy="44818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Virtual Reality</a:t>
            </a:r>
          </a:p>
          <a:p>
            <a:pPr lvl="1"/>
            <a:r>
              <a:rPr lang="en-US" sz="2000" dirty="0" smtClean="0"/>
              <a:t>Oculus Rift</a:t>
            </a:r>
          </a:p>
          <a:p>
            <a:pPr lvl="1"/>
            <a:r>
              <a:rPr lang="en-US" sz="2000" dirty="0" err="1" smtClean="0"/>
              <a:t>Virtuix’s</a:t>
            </a:r>
            <a:r>
              <a:rPr lang="en-US" sz="2000" dirty="0" smtClean="0"/>
              <a:t> Omni treadmill</a:t>
            </a:r>
            <a:endParaRPr lang="en-US" sz="2000" dirty="0"/>
          </a:p>
          <a:p>
            <a:r>
              <a:rPr lang="en-US" sz="2400" dirty="0" smtClean="0"/>
              <a:t>Augmented Reality</a:t>
            </a:r>
          </a:p>
          <a:p>
            <a:pPr lvl="1"/>
            <a:r>
              <a:rPr lang="en-US" sz="2000" dirty="0" smtClean="0"/>
              <a:t>Google’s “Project Glass” </a:t>
            </a:r>
          </a:p>
          <a:p>
            <a:pPr lvl="1"/>
            <a:r>
              <a:rPr lang="en-US" sz="2000" dirty="0" smtClean="0"/>
              <a:t>Valve’s “Terminator Vision”</a:t>
            </a:r>
          </a:p>
          <a:p>
            <a:pPr marL="457200" lvl="1" indent="0">
              <a:buNone/>
            </a:pP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21" y="1389061"/>
            <a:ext cx="4907179" cy="322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06" y="4611686"/>
            <a:ext cx="3719797" cy="11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3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89000"/>
            <a:ext cx="8128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3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4" y="512064"/>
            <a:ext cx="8129016" cy="722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Oculus Rift (VR Ready: R U?)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784" y="4709160"/>
            <a:ext cx="8129016" cy="18745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L: </a:t>
            </a:r>
            <a:r>
              <a:rPr lang="en-US" sz="2800" dirty="0" smtClean="0"/>
              <a:t>John </a:t>
            </a:r>
            <a:r>
              <a:rPr lang="en-US" sz="2800" dirty="0" err="1" smtClean="0"/>
              <a:t>Carmack</a:t>
            </a:r>
            <a:r>
              <a:rPr lang="en-US" sz="2800" dirty="0" smtClean="0"/>
              <a:t> at E3 2012</a:t>
            </a:r>
          </a:p>
          <a:p>
            <a:r>
              <a:rPr lang="en-US" sz="2800" dirty="0" smtClean="0">
                <a:solidFill>
                  <a:srgbClr val="7F7F7F"/>
                </a:solidFill>
              </a:rPr>
              <a:t>R: </a:t>
            </a:r>
            <a:r>
              <a:rPr lang="en-US" sz="2800" dirty="0" smtClean="0"/>
              <a:t>What Head Tracking looks like (</a:t>
            </a:r>
            <a:r>
              <a:rPr lang="en-US" sz="2800" dirty="0" err="1" smtClean="0"/>
              <a:t>youtube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It’s a nifty 3D viewer for your PC game</a:t>
            </a:r>
          </a:p>
          <a:p>
            <a:pPr>
              <a:buNone/>
            </a:pPr>
            <a:r>
              <a:rPr lang="en-US" sz="1100" dirty="0" smtClean="0"/>
              <a:t>Images: gamesindustry.biz, youtube.com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ABCD-F9BB-574F-8534-494ACC4508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8850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4440"/>
            <a:ext cx="5212080" cy="3474720"/>
          </a:xfrm>
          <a:prstGeom prst="rect">
            <a:avLst/>
          </a:prstGeom>
          <a:noFill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9906" y="1591055"/>
            <a:ext cx="3911006" cy="239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57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663</Words>
  <Application>Microsoft Office PowerPoint</Application>
  <PresentationFormat>On-screen Show (4:3)</PresentationFormat>
  <Paragraphs>183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HTE: Interventional Radiology Goggles</vt:lpstr>
      <vt:lpstr>Slide 2</vt:lpstr>
      <vt:lpstr>The Game Platform of the Future?</vt:lpstr>
      <vt:lpstr>Slide 4</vt:lpstr>
      <vt:lpstr>Slide 5</vt:lpstr>
      <vt:lpstr>Augmented Reality (AR)</vt:lpstr>
      <vt:lpstr>Wearable games: VR vs. AR</vt:lpstr>
      <vt:lpstr>Slide 8</vt:lpstr>
      <vt:lpstr>Oculus Rift (VR Ready: R U?)</vt:lpstr>
      <vt:lpstr>Wearable Computers (AR)</vt:lpstr>
      <vt:lpstr>Wearable Games (AR)</vt:lpstr>
      <vt:lpstr>Game platform of the “future”</vt:lpstr>
      <vt:lpstr>Slide 13</vt:lpstr>
      <vt:lpstr>The cloud</vt:lpstr>
      <vt:lpstr>Alien Beast FPS</vt:lpstr>
      <vt:lpstr>Alien Beast FPS</vt:lpstr>
      <vt:lpstr>Alien Beast FPS</vt:lpstr>
      <vt:lpstr>Unforeseeable consequences</vt:lpstr>
      <vt:lpstr>How do you...</vt:lpstr>
      <vt:lpstr>Slide 20</vt:lpstr>
      <vt:lpstr>HTE’s “IR Goggles” Idea</vt:lpstr>
      <vt:lpstr>The need</vt:lpstr>
      <vt:lpstr>Features</vt:lpstr>
      <vt:lpstr>Variety of wearable computers</vt:lpstr>
      <vt:lpstr>Last week at GDC</vt:lpstr>
      <vt:lpstr>Epson’s Moverio BT-100</vt:lpstr>
      <vt:lpstr>Seeing Is Believing</vt:lpstr>
      <vt:lpstr>The old – the new</vt:lpstr>
      <vt:lpstr>Still to do</vt:lpstr>
      <vt:lpstr>Thanks for listening</vt:lpstr>
      <vt:lpstr>In case anyone’s interested</vt:lpstr>
    </vt:vector>
  </TitlesOfParts>
  <Company>University of Southern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ITP230 Video Game Quality Assurance</dc:title>
  <dc:creator>Tom Sloper</dc:creator>
  <cp:lastModifiedBy>MCC</cp:lastModifiedBy>
  <cp:revision>61</cp:revision>
  <cp:lastPrinted>2012-12-01T02:51:46Z</cp:lastPrinted>
  <dcterms:created xsi:type="dcterms:W3CDTF">2011-11-28T21:35:11Z</dcterms:created>
  <dcterms:modified xsi:type="dcterms:W3CDTF">2014-03-25T21:08:30Z</dcterms:modified>
</cp:coreProperties>
</file>