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64"/>
  </p:notesMasterIdLst>
  <p:handoutMasterIdLst>
    <p:handoutMasterId r:id="rId65"/>
  </p:handoutMasterIdLst>
  <p:sldIdLst>
    <p:sldId id="338" r:id="rId2"/>
    <p:sldId id="377" r:id="rId3"/>
    <p:sldId id="329" r:id="rId4"/>
    <p:sldId id="331" r:id="rId5"/>
    <p:sldId id="417" r:id="rId6"/>
    <p:sldId id="416" r:id="rId7"/>
    <p:sldId id="429" r:id="rId8"/>
    <p:sldId id="418" r:id="rId9"/>
    <p:sldId id="419" r:id="rId10"/>
    <p:sldId id="378" r:id="rId11"/>
    <p:sldId id="387" r:id="rId12"/>
    <p:sldId id="380" r:id="rId13"/>
    <p:sldId id="401" r:id="rId14"/>
    <p:sldId id="383" r:id="rId15"/>
    <p:sldId id="384" r:id="rId16"/>
    <p:sldId id="389" r:id="rId17"/>
    <p:sldId id="390" r:id="rId18"/>
    <p:sldId id="391" r:id="rId19"/>
    <p:sldId id="393" r:id="rId20"/>
    <p:sldId id="403" r:id="rId21"/>
    <p:sldId id="307" r:id="rId22"/>
    <p:sldId id="321" r:id="rId23"/>
    <p:sldId id="349" r:id="rId24"/>
    <p:sldId id="351" r:id="rId25"/>
    <p:sldId id="372" r:id="rId26"/>
    <p:sldId id="371" r:id="rId27"/>
    <p:sldId id="350" r:id="rId28"/>
    <p:sldId id="413" r:id="rId29"/>
    <p:sldId id="412" r:id="rId30"/>
    <p:sldId id="411" r:id="rId31"/>
    <p:sldId id="352" r:id="rId32"/>
    <p:sldId id="353" r:id="rId33"/>
    <p:sldId id="373" r:id="rId34"/>
    <p:sldId id="376" r:id="rId35"/>
    <p:sldId id="357" r:id="rId36"/>
    <p:sldId id="358" r:id="rId37"/>
    <p:sldId id="396" r:id="rId38"/>
    <p:sldId id="397" r:id="rId39"/>
    <p:sldId id="359" r:id="rId40"/>
    <p:sldId id="360" r:id="rId41"/>
    <p:sldId id="398" r:id="rId42"/>
    <p:sldId id="361" r:id="rId43"/>
    <p:sldId id="362" r:id="rId44"/>
    <p:sldId id="399" r:id="rId45"/>
    <p:sldId id="367" r:id="rId46"/>
    <p:sldId id="363" r:id="rId47"/>
    <p:sldId id="414" r:id="rId48"/>
    <p:sldId id="406" r:id="rId49"/>
    <p:sldId id="404" r:id="rId50"/>
    <p:sldId id="422" r:id="rId51"/>
    <p:sldId id="423" r:id="rId52"/>
    <p:sldId id="424" r:id="rId53"/>
    <p:sldId id="427" r:id="rId54"/>
    <p:sldId id="426" r:id="rId55"/>
    <p:sldId id="425" r:id="rId56"/>
    <p:sldId id="415" r:id="rId57"/>
    <p:sldId id="428" r:id="rId58"/>
    <p:sldId id="420" r:id="rId59"/>
    <p:sldId id="421" r:id="rId60"/>
    <p:sldId id="339" r:id="rId61"/>
    <p:sldId id="375" r:id="rId62"/>
    <p:sldId id="409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3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23472-5D72-B543-B56C-3ACA11277CEA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224676-7DF9-3B48-897E-64D2837D88A0}">
      <dgm:prSet phldrT="[Text]"/>
      <dgm:spPr/>
      <dgm:t>
        <a:bodyPr/>
        <a:lstStyle/>
        <a:p>
          <a:r>
            <a:rPr lang="en-US" dirty="0"/>
            <a:t>Pod 1</a:t>
          </a:r>
        </a:p>
      </dgm:t>
    </dgm:pt>
    <dgm:pt modelId="{BBD09BC8-83D6-BA40-9C7A-A4D4F6019371}" type="parTrans" cxnId="{70036C03-E963-244F-8F32-6D3C0BCEB5FE}">
      <dgm:prSet/>
      <dgm:spPr/>
      <dgm:t>
        <a:bodyPr/>
        <a:lstStyle/>
        <a:p>
          <a:endParaRPr lang="en-US"/>
        </a:p>
      </dgm:t>
    </dgm:pt>
    <dgm:pt modelId="{640580B9-78C2-0644-BE0B-CE860D92AA3D}" type="sibTrans" cxnId="{70036C03-E963-244F-8F32-6D3C0BCEB5FE}">
      <dgm:prSet/>
      <dgm:spPr/>
      <dgm:t>
        <a:bodyPr/>
        <a:lstStyle/>
        <a:p>
          <a:endParaRPr lang="en-US"/>
        </a:p>
      </dgm:t>
    </dgm:pt>
    <dgm:pt modelId="{0446DD02-3DC7-4841-B637-337933EC8B0D}">
      <dgm:prSet phldrT="[Text]"/>
      <dgm:spPr/>
      <dgm:t>
        <a:bodyPr/>
        <a:lstStyle/>
        <a:p>
          <a:r>
            <a:rPr lang="en-US" dirty="0"/>
            <a:t>Pod 2</a:t>
          </a:r>
        </a:p>
      </dgm:t>
    </dgm:pt>
    <dgm:pt modelId="{44C65D42-9450-7D4D-92D5-7A3F31278F31}" type="parTrans" cxnId="{85B31C32-EA35-C64B-8AB6-5E3A15FEB130}">
      <dgm:prSet/>
      <dgm:spPr/>
      <dgm:t>
        <a:bodyPr/>
        <a:lstStyle/>
        <a:p>
          <a:endParaRPr lang="en-US"/>
        </a:p>
      </dgm:t>
    </dgm:pt>
    <dgm:pt modelId="{57B20B93-C52F-5647-85D6-B2D080A28090}" type="sibTrans" cxnId="{85B31C32-EA35-C64B-8AB6-5E3A15FEB130}">
      <dgm:prSet/>
      <dgm:spPr/>
      <dgm:t>
        <a:bodyPr/>
        <a:lstStyle/>
        <a:p>
          <a:endParaRPr lang="en-US"/>
        </a:p>
      </dgm:t>
    </dgm:pt>
    <dgm:pt modelId="{3626EE19-DEC3-9B43-A866-BDDD8D7BCA2A}">
      <dgm:prSet phldrT="[Text]"/>
      <dgm:spPr/>
      <dgm:t>
        <a:bodyPr/>
        <a:lstStyle/>
        <a:p>
          <a:r>
            <a:rPr lang="en-US" dirty="0"/>
            <a:t>Pod 3</a:t>
          </a:r>
        </a:p>
      </dgm:t>
    </dgm:pt>
    <dgm:pt modelId="{43BB8F41-79FC-1248-8242-186D79D1F908}" type="parTrans" cxnId="{F64DE1BA-A148-454F-94EE-23E84AB448F3}">
      <dgm:prSet/>
      <dgm:spPr/>
      <dgm:t>
        <a:bodyPr/>
        <a:lstStyle/>
        <a:p>
          <a:endParaRPr lang="en-US"/>
        </a:p>
      </dgm:t>
    </dgm:pt>
    <dgm:pt modelId="{AA3F46A4-4053-354B-BC2D-E3C0669C3616}" type="sibTrans" cxnId="{F64DE1BA-A148-454F-94EE-23E84AB448F3}">
      <dgm:prSet/>
      <dgm:spPr/>
      <dgm:t>
        <a:bodyPr/>
        <a:lstStyle/>
        <a:p>
          <a:endParaRPr lang="en-US"/>
        </a:p>
      </dgm:t>
    </dgm:pt>
    <dgm:pt modelId="{83D34EFB-C708-364D-93CE-6ACBD119142C}">
      <dgm:prSet phldrT="[Text]"/>
      <dgm:spPr/>
      <dgm:t>
        <a:bodyPr/>
        <a:lstStyle/>
        <a:p>
          <a:r>
            <a:rPr lang="en-US" dirty="0"/>
            <a:t>Executive Producer &amp; Design Director</a:t>
          </a:r>
        </a:p>
      </dgm:t>
    </dgm:pt>
    <dgm:pt modelId="{FEC92C52-7872-2D44-AA3B-89D906F38188}" type="sibTrans" cxnId="{A0A2A3DE-4221-F545-9F99-B73452D10BFA}">
      <dgm:prSet/>
      <dgm:spPr/>
      <dgm:t>
        <a:bodyPr/>
        <a:lstStyle/>
        <a:p>
          <a:endParaRPr lang="en-US"/>
        </a:p>
      </dgm:t>
    </dgm:pt>
    <dgm:pt modelId="{B30DAEC1-4DE9-CC49-8A45-FB8093BFAF76}" type="parTrans" cxnId="{A0A2A3DE-4221-F545-9F99-B73452D10BFA}">
      <dgm:prSet/>
      <dgm:spPr/>
      <dgm:t>
        <a:bodyPr/>
        <a:lstStyle/>
        <a:p>
          <a:endParaRPr lang="en-US"/>
        </a:p>
      </dgm:t>
    </dgm:pt>
    <dgm:pt modelId="{8C966F9E-0398-FA4E-B4C2-02BF7FEDACE1}" type="pres">
      <dgm:prSet presAssocID="{3A223472-5D72-B543-B56C-3ACA11277CE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3AEB02-AE7E-3D44-ABDB-34A4E0F6FDBC}" type="pres">
      <dgm:prSet presAssocID="{83D34EFB-C708-364D-93CE-6ACBD119142C}" presName="centerShape" presStyleLbl="node0" presStyleIdx="0" presStyleCnt="1"/>
      <dgm:spPr/>
      <dgm:t>
        <a:bodyPr/>
        <a:lstStyle/>
        <a:p>
          <a:endParaRPr lang="en-US"/>
        </a:p>
      </dgm:t>
    </dgm:pt>
    <dgm:pt modelId="{D6D3404A-6E59-BD45-AF1D-CBE199BF1221}" type="pres">
      <dgm:prSet presAssocID="{BBD09BC8-83D6-BA40-9C7A-A4D4F601937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6C18490A-13E7-B24E-B394-0B0791706CF3}" type="pres">
      <dgm:prSet presAssocID="{D6224676-7DF9-3B48-897E-64D2837D88A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92AEA-779D-7F4D-80BD-5FB1B64C0DB9}" type="pres">
      <dgm:prSet presAssocID="{44C65D42-9450-7D4D-92D5-7A3F31278F31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A76089C-0A26-2349-8F7A-184D9FC26068}" type="pres">
      <dgm:prSet presAssocID="{0446DD02-3DC7-4841-B637-337933EC8B0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F8828-C3D7-7444-9C79-50C9A8F2C344}" type="pres">
      <dgm:prSet presAssocID="{43BB8F41-79FC-1248-8242-186D79D1F908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5180123E-7A14-B14D-B562-0A1CB5CCA5E9}" type="pres">
      <dgm:prSet presAssocID="{3626EE19-DEC3-9B43-A866-BDDD8D7BCA2A}" presName="node" presStyleLbl="node1" presStyleIdx="2" presStyleCnt="3" custRadScaleRad="102013" custRadScaleInc="4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B31C32-EA35-C64B-8AB6-5E3A15FEB130}" srcId="{83D34EFB-C708-364D-93CE-6ACBD119142C}" destId="{0446DD02-3DC7-4841-B637-337933EC8B0D}" srcOrd="1" destOrd="0" parTransId="{44C65D42-9450-7D4D-92D5-7A3F31278F31}" sibTransId="{57B20B93-C52F-5647-85D6-B2D080A28090}"/>
    <dgm:cxn modelId="{A0A2A3DE-4221-F545-9F99-B73452D10BFA}" srcId="{3A223472-5D72-B543-B56C-3ACA11277CEA}" destId="{83D34EFB-C708-364D-93CE-6ACBD119142C}" srcOrd="0" destOrd="0" parTransId="{B30DAEC1-4DE9-CC49-8A45-FB8093BFAF76}" sibTransId="{FEC92C52-7872-2D44-AA3B-89D906F38188}"/>
    <dgm:cxn modelId="{0A0B17E8-39AF-46EE-A5E2-C0FAC965C00A}" type="presOf" srcId="{3626EE19-DEC3-9B43-A866-BDDD8D7BCA2A}" destId="{5180123E-7A14-B14D-B562-0A1CB5CCA5E9}" srcOrd="0" destOrd="0" presId="urn:microsoft.com/office/officeart/2005/8/layout/radial4"/>
    <dgm:cxn modelId="{236C65DF-BAFD-475F-BDFC-E2605C7624A9}" type="presOf" srcId="{83D34EFB-C708-364D-93CE-6ACBD119142C}" destId="{D83AEB02-AE7E-3D44-ABDB-34A4E0F6FDBC}" srcOrd="0" destOrd="0" presId="urn:microsoft.com/office/officeart/2005/8/layout/radial4"/>
    <dgm:cxn modelId="{1043F986-FB54-455E-A8FE-8BDD45B5679E}" type="presOf" srcId="{3A223472-5D72-B543-B56C-3ACA11277CEA}" destId="{8C966F9E-0398-FA4E-B4C2-02BF7FEDACE1}" srcOrd="0" destOrd="0" presId="urn:microsoft.com/office/officeart/2005/8/layout/radial4"/>
    <dgm:cxn modelId="{36EAFAB3-E822-4EC6-90F8-0ED28BCA6951}" type="presOf" srcId="{44C65D42-9450-7D4D-92D5-7A3F31278F31}" destId="{02992AEA-779D-7F4D-80BD-5FB1B64C0DB9}" srcOrd="0" destOrd="0" presId="urn:microsoft.com/office/officeart/2005/8/layout/radial4"/>
    <dgm:cxn modelId="{F64DE1BA-A148-454F-94EE-23E84AB448F3}" srcId="{83D34EFB-C708-364D-93CE-6ACBD119142C}" destId="{3626EE19-DEC3-9B43-A866-BDDD8D7BCA2A}" srcOrd="2" destOrd="0" parTransId="{43BB8F41-79FC-1248-8242-186D79D1F908}" sibTransId="{AA3F46A4-4053-354B-BC2D-E3C0669C3616}"/>
    <dgm:cxn modelId="{7EB57B85-A127-4C62-8CFE-63AD5F9DE8CF}" type="presOf" srcId="{D6224676-7DF9-3B48-897E-64D2837D88A0}" destId="{6C18490A-13E7-B24E-B394-0B0791706CF3}" srcOrd="0" destOrd="0" presId="urn:microsoft.com/office/officeart/2005/8/layout/radial4"/>
    <dgm:cxn modelId="{19A75821-105C-4343-AF47-67FB8B53E409}" type="presOf" srcId="{BBD09BC8-83D6-BA40-9C7A-A4D4F6019371}" destId="{D6D3404A-6E59-BD45-AF1D-CBE199BF1221}" srcOrd="0" destOrd="0" presId="urn:microsoft.com/office/officeart/2005/8/layout/radial4"/>
    <dgm:cxn modelId="{DEF49C07-D792-4F18-A171-4F0010F8B3C4}" type="presOf" srcId="{43BB8F41-79FC-1248-8242-186D79D1F908}" destId="{0B0F8828-C3D7-7444-9C79-50C9A8F2C344}" srcOrd="0" destOrd="0" presId="urn:microsoft.com/office/officeart/2005/8/layout/radial4"/>
    <dgm:cxn modelId="{70036C03-E963-244F-8F32-6D3C0BCEB5FE}" srcId="{83D34EFB-C708-364D-93CE-6ACBD119142C}" destId="{D6224676-7DF9-3B48-897E-64D2837D88A0}" srcOrd="0" destOrd="0" parTransId="{BBD09BC8-83D6-BA40-9C7A-A4D4F6019371}" sibTransId="{640580B9-78C2-0644-BE0B-CE860D92AA3D}"/>
    <dgm:cxn modelId="{119D95FF-1F86-45EC-9BB7-EBBB2D115E7D}" type="presOf" srcId="{0446DD02-3DC7-4841-B637-337933EC8B0D}" destId="{5A76089C-0A26-2349-8F7A-184D9FC26068}" srcOrd="0" destOrd="0" presId="urn:microsoft.com/office/officeart/2005/8/layout/radial4"/>
    <dgm:cxn modelId="{48896D8C-0143-4CFD-8B5E-AFACE3AAD933}" type="presParOf" srcId="{8C966F9E-0398-FA4E-B4C2-02BF7FEDACE1}" destId="{D83AEB02-AE7E-3D44-ABDB-34A4E0F6FDBC}" srcOrd="0" destOrd="0" presId="urn:microsoft.com/office/officeart/2005/8/layout/radial4"/>
    <dgm:cxn modelId="{7EC68A8D-C66F-4B85-92C7-B9AB6F238EB4}" type="presParOf" srcId="{8C966F9E-0398-FA4E-B4C2-02BF7FEDACE1}" destId="{D6D3404A-6E59-BD45-AF1D-CBE199BF1221}" srcOrd="1" destOrd="0" presId="urn:microsoft.com/office/officeart/2005/8/layout/radial4"/>
    <dgm:cxn modelId="{AB2E0437-774D-4CDE-8212-03A1923F9511}" type="presParOf" srcId="{8C966F9E-0398-FA4E-B4C2-02BF7FEDACE1}" destId="{6C18490A-13E7-B24E-B394-0B0791706CF3}" srcOrd="2" destOrd="0" presId="urn:microsoft.com/office/officeart/2005/8/layout/radial4"/>
    <dgm:cxn modelId="{DBD3B8F2-0C84-4D71-8721-68F7AACF4086}" type="presParOf" srcId="{8C966F9E-0398-FA4E-B4C2-02BF7FEDACE1}" destId="{02992AEA-779D-7F4D-80BD-5FB1B64C0DB9}" srcOrd="3" destOrd="0" presId="urn:microsoft.com/office/officeart/2005/8/layout/radial4"/>
    <dgm:cxn modelId="{8FC88F6B-523F-4790-8801-93002B332BBB}" type="presParOf" srcId="{8C966F9E-0398-FA4E-B4C2-02BF7FEDACE1}" destId="{5A76089C-0A26-2349-8F7A-184D9FC26068}" srcOrd="4" destOrd="0" presId="urn:microsoft.com/office/officeart/2005/8/layout/radial4"/>
    <dgm:cxn modelId="{37B40B48-EBFE-488E-AEEF-F6ABA6E539F0}" type="presParOf" srcId="{8C966F9E-0398-FA4E-B4C2-02BF7FEDACE1}" destId="{0B0F8828-C3D7-7444-9C79-50C9A8F2C344}" srcOrd="5" destOrd="0" presId="urn:microsoft.com/office/officeart/2005/8/layout/radial4"/>
    <dgm:cxn modelId="{2797D6C0-16CE-482D-B0DE-7D812DD4B661}" type="presParOf" srcId="{8C966F9E-0398-FA4E-B4C2-02BF7FEDACE1}" destId="{5180123E-7A14-B14D-B562-0A1CB5CCA5E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3AEB02-AE7E-3D44-ABDB-34A4E0F6FDBC}">
      <dsp:nvSpPr>
        <dsp:cNvPr id="0" name=""/>
        <dsp:cNvSpPr/>
      </dsp:nvSpPr>
      <dsp:spPr>
        <a:xfrm>
          <a:off x="1488934" y="1363653"/>
          <a:ext cx="1101403" cy="11014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Executive Producer &amp; Design Director</a:t>
          </a:r>
        </a:p>
      </dsp:txBody>
      <dsp:txXfrm>
        <a:off x="1488934" y="1363653"/>
        <a:ext cx="1101403" cy="1101403"/>
      </dsp:txXfrm>
    </dsp:sp>
    <dsp:sp modelId="{D6D3404A-6E59-BD45-AF1D-CBE199BF1221}">
      <dsp:nvSpPr>
        <dsp:cNvPr id="0" name=""/>
        <dsp:cNvSpPr/>
      </dsp:nvSpPr>
      <dsp:spPr>
        <a:xfrm rot="12900000">
          <a:off x="733820" y="1155662"/>
          <a:ext cx="892876" cy="31390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18490A-13E7-B24E-B394-0B0791706CF3}">
      <dsp:nvSpPr>
        <dsp:cNvPr id="0" name=""/>
        <dsp:cNvSpPr/>
      </dsp:nvSpPr>
      <dsp:spPr>
        <a:xfrm>
          <a:off x="291391" y="638012"/>
          <a:ext cx="1046333" cy="837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Pod 1</a:t>
          </a:r>
        </a:p>
      </dsp:txBody>
      <dsp:txXfrm>
        <a:off x="291391" y="638012"/>
        <a:ext cx="1046333" cy="837066"/>
      </dsp:txXfrm>
    </dsp:sp>
    <dsp:sp modelId="{02992AEA-779D-7F4D-80BD-5FB1B64C0DB9}">
      <dsp:nvSpPr>
        <dsp:cNvPr id="0" name=""/>
        <dsp:cNvSpPr/>
      </dsp:nvSpPr>
      <dsp:spPr>
        <a:xfrm rot="16200000">
          <a:off x="1593198" y="708298"/>
          <a:ext cx="892876" cy="31390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76089C-0A26-2349-8F7A-184D9FC26068}">
      <dsp:nvSpPr>
        <dsp:cNvPr id="0" name=""/>
        <dsp:cNvSpPr/>
      </dsp:nvSpPr>
      <dsp:spPr>
        <a:xfrm>
          <a:off x="1516469" y="276"/>
          <a:ext cx="1046333" cy="837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Pod 2</a:t>
          </a:r>
        </a:p>
      </dsp:txBody>
      <dsp:txXfrm>
        <a:off x="1516469" y="276"/>
        <a:ext cx="1046333" cy="837066"/>
      </dsp:txXfrm>
    </dsp:sp>
    <dsp:sp modelId="{0B0F8828-C3D7-7444-9C79-50C9A8F2C344}">
      <dsp:nvSpPr>
        <dsp:cNvPr id="0" name=""/>
        <dsp:cNvSpPr/>
      </dsp:nvSpPr>
      <dsp:spPr>
        <a:xfrm rot="19645296">
          <a:off x="2476390" y="1183959"/>
          <a:ext cx="921326" cy="31390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80123E-7A14-B14D-B562-0A1CB5CCA5E9}">
      <dsp:nvSpPr>
        <dsp:cNvPr id="0" name=""/>
        <dsp:cNvSpPr/>
      </dsp:nvSpPr>
      <dsp:spPr>
        <a:xfrm>
          <a:off x="2802067" y="674330"/>
          <a:ext cx="1046333" cy="837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Pod 3</a:t>
          </a:r>
        </a:p>
      </dsp:txBody>
      <dsp:txXfrm>
        <a:off x="2802067" y="674330"/>
        <a:ext cx="1046333" cy="837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BD683-D430-F74C-BE3C-2CC84D5DE149}" type="datetimeFigureOut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34242-3B94-FC4C-9A64-EF30AAF94F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89366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2A13D-076F-D548-8BFA-5E4C0D84E403}" type="datetimeFigureOut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AADFA-5C77-0143-976E-173C1964A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29514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DEDCEF-8740-481C-8275-3D345F76F27A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" pitchFamily="-6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60331F-4F2B-B84B-9B74-53ADDB231BB1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913990-6BAE-0445-940F-FB5A8B97D822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FA89C9-F654-1247-A011-92DE97CE9712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3B9FAC-0AFC-2B40-826F-F881ECBC7A23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85B149-2839-1044-BB5C-90AF765EECC6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86EAB1-4B9F-284D-972E-16B0B174D039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1D87F-0529-2842-B231-8DB9171B6EE6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BD2559-81D0-A04C-A2B0-DD84BFA67B62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EA7A2C-971D-BF41-84BC-72A7EC90A4A8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FF1A9-A77E-2847-98AD-87099AC50766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607A8872-5553-564C-8CF6-C776D33B52C9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FFA9C71-98A9-9B4A-9998-1C697136D1A9}" type="datetime1">
              <a:rPr lang="en-US" altLang="ja-JP" smtClean="0"/>
              <a:pPr/>
              <a:t>8/12/2012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9c6W4CCU9M4" TargetMode="External"/><Relationship Id="rId2" Type="http://schemas.openxmlformats.org/officeDocument/2006/relationships/hyperlink" Target="http://en.wikipedia.org/wiki/Project_Glas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gamesindustry.biz/articles/digitalfoundry-in-theory-valves-wearable-computing-concept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andrewsullivan.thedailybeast.com/2012/06/the-future-of-seeing.html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youtu.be/8gaqQdyfAz8?hd=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Tom@Sloperama.com" TargetMode="External"/><Relationship Id="rId2" Type="http://schemas.openxmlformats.org/officeDocument/2006/relationships/hyperlink" Target="mailto:sloper@usc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loperama.com/downlod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amesindustry.biz/articles/2012-06-21-global-gaming-market-console-is-not-dead?utm_source=newsletter&amp;utm_medium=email&amp;utm_campaign=us-dail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of Video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560"/>
            <a:ext cx="8229600" cy="45720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3800" dirty="0" smtClean="0"/>
              <a:t>Tom </a:t>
            </a:r>
            <a:r>
              <a:rPr lang="en-US" sz="3800" dirty="0" err="1" smtClean="0"/>
              <a:t>Sloper</a:t>
            </a:r>
            <a:endParaRPr lang="en-US" sz="3800" dirty="0" smtClean="0"/>
          </a:p>
          <a:p>
            <a:r>
              <a:rPr lang="en-US" dirty="0" smtClean="0"/>
              <a:t>Game designer, producer</a:t>
            </a:r>
          </a:p>
          <a:p>
            <a:pPr lvl="1"/>
            <a:r>
              <a:rPr lang="en-US" dirty="0" smtClean="0"/>
              <a:t>Platforms: Atari 2600, 7800, </a:t>
            </a:r>
            <a:r>
              <a:rPr lang="en-US" dirty="0" err="1" smtClean="0"/>
              <a:t>Vectrex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Xbox 360, IPTV</a:t>
            </a:r>
            <a:endParaRPr lang="en-US" dirty="0" smtClean="0"/>
          </a:p>
          <a:p>
            <a:pPr lvl="1"/>
            <a:r>
              <a:rPr lang="en-US" dirty="0" smtClean="0"/>
              <a:t>Experience: Sega, Atari, Activision, Yahoo</a:t>
            </a:r>
          </a:p>
          <a:p>
            <a:r>
              <a:rPr lang="en-US" dirty="0" smtClean="0"/>
              <a:t>Faculty, video games</a:t>
            </a:r>
          </a:p>
          <a:p>
            <a:pPr lvl="1"/>
            <a:r>
              <a:rPr lang="en-US" dirty="0" smtClean="0"/>
              <a:t>University of Southern California, </a:t>
            </a:r>
            <a:r>
              <a:rPr lang="en-US" dirty="0" err="1" smtClean="0"/>
              <a:t>Viterbi</a:t>
            </a:r>
            <a:r>
              <a:rPr lang="en-US" dirty="0" smtClean="0"/>
              <a:t> School of Engineering, Information Technology Program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Future Salon LA</a:t>
            </a:r>
          </a:p>
          <a:p>
            <a:pPr>
              <a:buNone/>
            </a:pPr>
            <a:r>
              <a:rPr lang="en-US" dirty="0" smtClean="0"/>
              <a:t>Microsoft Store</a:t>
            </a:r>
          </a:p>
          <a:p>
            <a:pPr>
              <a:buNone/>
            </a:pPr>
            <a:r>
              <a:rPr lang="en-US" dirty="0" smtClean="0"/>
              <a:t>Westfield Century City</a:t>
            </a:r>
          </a:p>
          <a:p>
            <a:pPr>
              <a:buNone/>
            </a:pPr>
            <a:r>
              <a:rPr lang="en-US" dirty="0" smtClean="0"/>
              <a:t>August 12,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jtmgames.files.wordpress.com/2011/10/dancegames.jpg?w=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6679" y="1543051"/>
            <a:ext cx="5705475" cy="380047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Outside the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426464"/>
            <a:ext cx="4974431" cy="499021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Games people can’t play at home, or that they seek out as a special experience</a:t>
            </a:r>
          </a:p>
          <a:p>
            <a:r>
              <a:rPr lang="en-US" dirty="0" smtClean="0"/>
              <a:t>Stand-up arcade games</a:t>
            </a:r>
          </a:p>
          <a:p>
            <a:pPr lvl="1"/>
            <a:r>
              <a:rPr lang="en-US" dirty="0" smtClean="0"/>
              <a:t>Pong, Tank II, Asteroids</a:t>
            </a:r>
          </a:p>
          <a:p>
            <a:r>
              <a:rPr lang="en-US" dirty="0" smtClean="0"/>
              <a:t>Sit-in arcade games</a:t>
            </a:r>
          </a:p>
          <a:p>
            <a:pPr lvl="1"/>
            <a:r>
              <a:rPr lang="en-US" dirty="0" smtClean="0"/>
              <a:t>Outrun, Afterburner</a:t>
            </a:r>
          </a:p>
          <a:p>
            <a:r>
              <a:rPr lang="en-US" dirty="0" smtClean="0"/>
              <a:t>Dance games</a:t>
            </a:r>
          </a:p>
          <a:p>
            <a:r>
              <a:rPr lang="en-US" dirty="0" smtClean="0"/>
              <a:t>Multi-player racers, shooters</a:t>
            </a:r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sz="1200" dirty="0" smtClean="0"/>
              <a:t>Image: http://jtmgames.com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sloperama.com/korea/kamex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2943" y="2295779"/>
            <a:ext cx="4572000" cy="315277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" y="512064"/>
            <a:ext cx="8202168" cy="914400"/>
          </a:xfrm>
        </p:spPr>
        <p:txBody>
          <a:bodyPr/>
          <a:lstStyle/>
          <a:p>
            <a:r>
              <a:rPr lang="en-US" dirty="0" smtClean="0"/>
              <a:t>Location-Based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32" y="1755648"/>
            <a:ext cx="8202168" cy="4599912"/>
          </a:xfrm>
        </p:spPr>
        <p:txBody>
          <a:bodyPr>
            <a:normAutofit/>
          </a:bodyPr>
          <a:lstStyle/>
          <a:p>
            <a:r>
              <a:rPr lang="en-US" dirty="0" smtClean="0"/>
              <a:t>Cave Automatic Virtual Environment (CAVE)</a:t>
            </a:r>
          </a:p>
          <a:p>
            <a:r>
              <a:rPr lang="en-US" dirty="0" err="1" smtClean="0"/>
              <a:t>BattleTech</a:t>
            </a:r>
            <a:r>
              <a:rPr lang="en-US" dirty="0" smtClean="0"/>
              <a:t> Centers</a:t>
            </a:r>
          </a:p>
          <a:p>
            <a:r>
              <a:rPr lang="en-US" dirty="0" smtClean="0"/>
              <a:t>Laser Gun Game Centers</a:t>
            </a:r>
          </a:p>
          <a:p>
            <a:r>
              <a:rPr lang="en-US" dirty="0" err="1" smtClean="0"/>
              <a:t>timeplay</a:t>
            </a:r>
            <a:r>
              <a:rPr lang="en-US" dirty="0" smtClean="0"/>
              <a:t>, IMAX, domes</a:t>
            </a:r>
          </a:p>
          <a:p>
            <a:r>
              <a:rPr lang="en-US" dirty="0" smtClean="0"/>
              <a:t>Spectator </a:t>
            </a:r>
            <a:r>
              <a:rPr lang="en-US" dirty="0" err="1" smtClean="0"/>
              <a:t>eSports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Will continue to coexist with consumer games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Handheld</a:t>
            </a:r>
            <a:br>
              <a:rPr lang="en-US" dirty="0" smtClean="0"/>
            </a:br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Nintendo Game &amp; Watch, 1980</a:t>
            </a:r>
          </a:p>
          <a:p>
            <a:r>
              <a:rPr lang="en-US" dirty="0" smtClean="0"/>
              <a:t>GCE Game Time, Space Time, Sports Time 1982</a:t>
            </a:r>
          </a:p>
          <a:p>
            <a:r>
              <a:rPr lang="en-US" dirty="0" smtClean="0"/>
              <a:t>GCE Chase-n-Counter, Space-n-Counter 1982</a:t>
            </a:r>
          </a:p>
          <a:p>
            <a:r>
              <a:rPr lang="en-US" dirty="0" smtClean="0"/>
              <a:t>Game Boy, 1989</a:t>
            </a:r>
          </a:p>
          <a:p>
            <a:r>
              <a:rPr lang="en-US" dirty="0" smtClean="0"/>
              <a:t>Atari Lynx, 1989</a:t>
            </a:r>
          </a:p>
          <a:p>
            <a:r>
              <a:rPr lang="en-US" dirty="0" smtClean="0"/>
              <a:t>Sega Game Gear, 1990</a:t>
            </a:r>
          </a:p>
          <a:p>
            <a:r>
              <a:rPr lang="en-US" dirty="0" smtClean="0"/>
              <a:t>Bandai </a:t>
            </a:r>
            <a:r>
              <a:rPr lang="en-US" dirty="0" err="1" smtClean="0"/>
              <a:t>Tamagotchi</a:t>
            </a:r>
            <a:r>
              <a:rPr lang="en-US" dirty="0" smtClean="0"/>
              <a:t>, 1996</a:t>
            </a:r>
          </a:p>
          <a:p>
            <a:r>
              <a:rPr lang="en-US" dirty="0" smtClean="0"/>
              <a:t>N-Gage, 2003</a:t>
            </a:r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02944" y="1770501"/>
            <a:ext cx="443074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Sony PSP, 2004</a:t>
            </a:r>
          </a:p>
          <a:p>
            <a:r>
              <a:rPr lang="en-US" dirty="0" smtClean="0"/>
              <a:t>Nintendo DS, 2004</a:t>
            </a:r>
          </a:p>
          <a:p>
            <a:r>
              <a:rPr lang="en-US" dirty="0" err="1" smtClean="0"/>
              <a:t>Gizmondo</a:t>
            </a:r>
            <a:r>
              <a:rPr lang="en-US" dirty="0" smtClean="0"/>
              <a:t>, 2005</a:t>
            </a:r>
          </a:p>
          <a:p>
            <a:r>
              <a:rPr lang="en-US" dirty="0" err="1" smtClean="0"/>
              <a:t>iPhone</a:t>
            </a:r>
            <a:r>
              <a:rPr lang="en-US" dirty="0" smtClean="0"/>
              <a:t>, 2007</a:t>
            </a:r>
          </a:p>
          <a:p>
            <a:r>
              <a:rPr lang="en-US" dirty="0" smtClean="0"/>
              <a:t>Android OS, 2007</a:t>
            </a:r>
          </a:p>
          <a:p>
            <a:r>
              <a:rPr lang="en-US" dirty="0" smtClean="0"/>
              <a:t>Nintendo </a:t>
            </a:r>
            <a:r>
              <a:rPr lang="en-US" dirty="0" err="1" smtClean="0"/>
              <a:t>DSi</a:t>
            </a:r>
            <a:r>
              <a:rPr lang="en-US" dirty="0" smtClean="0"/>
              <a:t>, 2009</a:t>
            </a:r>
          </a:p>
          <a:p>
            <a:r>
              <a:rPr lang="en-US" dirty="0" err="1" smtClean="0"/>
              <a:t>iPad</a:t>
            </a:r>
            <a:r>
              <a:rPr lang="en-US" dirty="0" smtClean="0"/>
              <a:t>, 2010</a:t>
            </a:r>
          </a:p>
          <a:p>
            <a:r>
              <a:rPr lang="en-US" dirty="0" smtClean="0"/>
              <a:t>Nintendo 3DS, 2010</a:t>
            </a:r>
          </a:p>
          <a:p>
            <a:r>
              <a:rPr lang="en-US" dirty="0" smtClean="0"/>
              <a:t>PlayStation Vita, 2011</a:t>
            </a:r>
          </a:p>
          <a:p>
            <a:r>
              <a:rPr lang="en-US" dirty="0" smtClean="0"/>
              <a:t>BlackBerry </a:t>
            </a:r>
            <a:r>
              <a:rPr lang="en-US" dirty="0" err="1" smtClean="0"/>
              <a:t>PlayBook</a:t>
            </a:r>
            <a:r>
              <a:rPr lang="en-US" dirty="0" smtClean="0"/>
              <a:t>, </a:t>
            </a:r>
            <a:r>
              <a:rPr lang="en-US" dirty="0" smtClean="0"/>
              <a:t>2011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http://sloperama.com/advice/images/gwo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0988" y="281284"/>
            <a:ext cx="2088007" cy="1278905"/>
          </a:xfrm>
          <a:prstGeom prst="rect">
            <a:avLst/>
          </a:prstGeom>
          <a:noFill/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9621" y="281284"/>
            <a:ext cx="1775619" cy="139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933450"/>
          </a:xfrm>
        </p:spPr>
        <p:txBody>
          <a:bodyPr>
            <a:normAutofit/>
          </a:bodyPr>
          <a:lstStyle/>
          <a:p>
            <a:r>
              <a:rPr lang="en-US" dirty="0" smtClean="0"/>
              <a:t>Wrist-Wearable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GCE Game Time, Arcade Time, Sports Time (1982)</a:t>
            </a:r>
          </a:p>
          <a:p>
            <a:r>
              <a:rPr lang="en-US" dirty="0" smtClean="0"/>
              <a:t>Pebble e-paper watch (</a:t>
            </a:r>
            <a:r>
              <a:rPr lang="en-US" dirty="0" err="1" smtClean="0"/>
              <a:t>inPulse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 descr="The Pebble e-paper watch created by Eric Migicovsky, which raised $5 million in less than two weeks on Kickstarter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7523" y="2013205"/>
            <a:ext cx="6210300" cy="3429001"/>
          </a:xfrm>
          <a:prstGeom prst="rect">
            <a:avLst/>
          </a:prstGeom>
          <a:noFill/>
        </p:spPr>
      </p:pic>
      <p:pic>
        <p:nvPicPr>
          <p:cNvPr id="1028" name="Picture 4" descr="http://sloperama.com/advice/images/18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59212"/>
            <a:ext cx="3028950" cy="226695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1946" y="4177222"/>
            <a:ext cx="2124454" cy="223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Genre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9345"/>
            <a:ext cx="6494240" cy="4687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2-player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(Pong, Tank II)</a:t>
            </a:r>
          </a:p>
          <a:p>
            <a:r>
              <a:rPr lang="en-US" dirty="0" smtClean="0"/>
              <a:t>1-player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(Pac-Man, Donkey Kong, Asteroids, Pitfall,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Myst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n-US" dirty="0" smtClean="0"/>
              <a:t>Multi-player online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(Doom, Quake, World of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Warcraft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Starcraft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Heroes of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Newerth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n-US" dirty="0" smtClean="0"/>
              <a:t>Social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(Farmville,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Cityville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Castleville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Words With Friends)</a:t>
            </a:r>
          </a:p>
          <a:p>
            <a:r>
              <a:rPr lang="en-US" dirty="0" smtClean="0"/>
              <a:t>Serious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(Air Medic Sky One,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RoboMath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) </a:t>
            </a:r>
            <a:endParaRPr lang="en-US" b="1" dirty="0" smtClean="0"/>
          </a:p>
          <a:p>
            <a:pPr>
              <a:buNone/>
            </a:pPr>
            <a:endParaRPr lang="en-US" sz="1050" dirty="0" smtClean="0"/>
          </a:p>
          <a:p>
            <a:pPr>
              <a:buNone/>
            </a:pPr>
            <a:endParaRPr lang="en-US" sz="1050" dirty="0" smtClean="0"/>
          </a:p>
          <a:p>
            <a:pPr>
              <a:buNone/>
            </a:pPr>
            <a:r>
              <a:rPr lang="en-US" sz="1100" dirty="0" smtClean="0"/>
              <a:t>classicarcademuseum.org,   atariage.com,  mmoreviews.com,  blog.games.com</a:t>
            </a:r>
            <a:endParaRPr lang="en-US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0604" y="0"/>
            <a:ext cx="1893226" cy="309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8584" y="2926651"/>
            <a:ext cx="1884236" cy="1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8584" y="5392210"/>
            <a:ext cx="1903105" cy="11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8584" y="4189089"/>
            <a:ext cx="1899665" cy="12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554481"/>
            <a:ext cx="4038600" cy="4741984"/>
          </a:xfrm>
        </p:spPr>
        <p:txBody>
          <a:bodyPr>
            <a:normAutofit/>
          </a:bodyPr>
          <a:lstStyle/>
          <a:p>
            <a:r>
              <a:rPr lang="en-US" dirty="0" smtClean="0"/>
              <a:t>Who is the player?</a:t>
            </a:r>
          </a:p>
          <a:p>
            <a:pPr lvl="1"/>
            <a:r>
              <a:rPr lang="en-US" dirty="0" smtClean="0"/>
              <a:t>Traditionally: young and male</a:t>
            </a:r>
          </a:p>
          <a:p>
            <a:pPr lvl="1"/>
            <a:r>
              <a:rPr lang="en-US" dirty="0" smtClean="0"/>
              <a:t>Ideally: everyone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2505456"/>
            <a:ext cx="4038600" cy="3791008"/>
          </a:xfrm>
        </p:spPr>
        <p:txBody>
          <a:bodyPr>
            <a:normAutofit/>
          </a:bodyPr>
          <a:lstStyle/>
          <a:p>
            <a:r>
              <a:rPr lang="en-US" dirty="0" smtClean="0"/>
              <a:t>Where is the player?</a:t>
            </a:r>
          </a:p>
          <a:p>
            <a:pPr lvl="1"/>
            <a:r>
              <a:rPr lang="en-US" dirty="0" smtClean="0"/>
              <a:t>At home?</a:t>
            </a:r>
          </a:p>
          <a:p>
            <a:pPr lvl="1"/>
            <a:r>
              <a:rPr lang="en-US" dirty="0" smtClean="0"/>
              <a:t>In the office?</a:t>
            </a:r>
          </a:p>
          <a:p>
            <a:pPr lvl="1"/>
            <a:r>
              <a:rPr lang="en-US" dirty="0" smtClean="0"/>
              <a:t>Out and about?</a:t>
            </a:r>
          </a:p>
          <a:p>
            <a:pPr lvl="1"/>
            <a:r>
              <a:rPr lang="en-US" dirty="0" smtClean="0"/>
              <a:t>In a special game venue?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>
              <a:buNone/>
            </a:pPr>
            <a:endParaRPr lang="en-US" sz="1400" dirty="0" smtClean="0"/>
          </a:p>
          <a:p>
            <a:pPr lvl="1"/>
            <a:endParaRPr lang="en-US" sz="1400" dirty="0" smtClean="0"/>
          </a:p>
          <a:p>
            <a:pPr>
              <a:buNone/>
            </a:pPr>
            <a:r>
              <a:rPr lang="en-US" sz="1200" dirty="0" smtClean="0"/>
              <a:t>Images: almightydad.com, the-lostcity.com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5538" name="Picture 2" descr="http://www.almightydad.com/wp-content/uploads/2010/12/children-video-g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33" y="3671760"/>
            <a:ext cx="3798111" cy="2872931"/>
          </a:xfrm>
          <a:prstGeom prst="rect">
            <a:avLst/>
          </a:prstGeom>
          <a:noFill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3298" y="25458"/>
            <a:ext cx="3848685" cy="223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49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is the player?</a:t>
            </a:r>
            <a:br>
              <a:rPr lang="en-US" dirty="0" smtClean="0"/>
            </a:br>
            <a:r>
              <a:rPr lang="en-US" dirty="0" smtClean="0"/>
              <a:t>The Player: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4" y="1783560"/>
            <a:ext cx="8083296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Bartle  types</a:t>
            </a:r>
          </a:p>
          <a:p>
            <a:pPr lvl="1"/>
            <a:r>
              <a:rPr lang="en-US" dirty="0" smtClean="0"/>
              <a:t>Explorer</a:t>
            </a:r>
          </a:p>
          <a:p>
            <a:pPr lvl="1"/>
            <a:r>
              <a:rPr lang="en-US" dirty="0" smtClean="0"/>
              <a:t>Killer</a:t>
            </a:r>
          </a:p>
          <a:p>
            <a:pPr lvl="1"/>
            <a:r>
              <a:rPr lang="en-US" dirty="0" err="1" smtClean="0"/>
              <a:t>Socializer</a:t>
            </a:r>
            <a:endParaRPr lang="en-US" dirty="0" smtClean="0"/>
          </a:p>
          <a:p>
            <a:pPr lvl="1"/>
            <a:r>
              <a:rPr lang="en-US" dirty="0" smtClean="0"/>
              <a:t>Achiever</a:t>
            </a:r>
          </a:p>
          <a:p>
            <a:r>
              <a:rPr lang="en-US" dirty="0" smtClean="0"/>
              <a:t>Hardcore</a:t>
            </a:r>
          </a:p>
          <a:p>
            <a:r>
              <a:rPr lang="en-US" dirty="0" smtClean="0"/>
              <a:t>Casual</a:t>
            </a:r>
          </a:p>
          <a:p>
            <a:endParaRPr lang="en-US" dirty="0" smtClean="0"/>
          </a:p>
          <a:p>
            <a:pPr>
              <a:buNone/>
            </a:pPr>
            <a:r>
              <a:rPr lang="en-US" sz="1000" dirty="0" smtClean="0"/>
              <a:t>Tim </a:t>
            </a:r>
            <a:r>
              <a:rPr lang="en-US" sz="1000" dirty="0" err="1" smtClean="0"/>
              <a:t>Jeal</a:t>
            </a:r>
            <a:r>
              <a:rPr lang="en-US" sz="1000" dirty="0" smtClean="0"/>
              <a:t> / Faber,  arbroath.blogspot.com</a:t>
            </a:r>
          </a:p>
          <a:p>
            <a:pPr>
              <a:buNone/>
            </a:pPr>
            <a:r>
              <a:rPr lang="en-US" sz="1000" dirty="0" smtClean="0"/>
              <a:t>Unknown,  3.bp.blogspot.com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353" y="1646237"/>
            <a:ext cx="2682969" cy="3472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321" y="1646237"/>
            <a:ext cx="3216519" cy="3472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352" y="4834603"/>
            <a:ext cx="2847358" cy="2023397"/>
          </a:xfrm>
          <a:prstGeom prst="rect">
            <a:avLst/>
          </a:prstGeom>
        </p:spPr>
      </p:pic>
      <p:pic>
        <p:nvPicPr>
          <p:cNvPr id="51202" name="Picture 2" descr="http://3.bp.blogspot.com/_zFVOkdYYcQU/TQq1zoyjrGI/AAAAAAAAAAw/Cr-WryHAKjw/s1600/gam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4006" y="4834603"/>
            <a:ext cx="3019994" cy="2023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Who is the player?</a:t>
            </a:r>
            <a:br>
              <a:rPr lang="en-US" sz="3600" dirty="0" smtClean="0"/>
            </a:br>
            <a:r>
              <a:rPr lang="en-US" sz="3600" dirty="0" smtClean="0"/>
              <a:t>The Player: Present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07366" y="1947672"/>
            <a:ext cx="7979434" cy="4178491"/>
          </a:xfrm>
        </p:spPr>
        <p:txBody>
          <a:bodyPr>
            <a:normAutofit/>
          </a:bodyPr>
          <a:lstStyle/>
          <a:p>
            <a:r>
              <a:rPr lang="en-US" b="1" dirty="0" smtClean="0"/>
              <a:t>Audience segmentation</a:t>
            </a:r>
          </a:p>
          <a:p>
            <a:pPr lvl="1"/>
            <a:r>
              <a:rPr lang="en-US" dirty="0" smtClean="0"/>
              <a:t>The 1-minute gamer</a:t>
            </a:r>
          </a:p>
          <a:p>
            <a:pPr lvl="1"/>
            <a:r>
              <a:rPr lang="en-US" dirty="0" smtClean="0"/>
              <a:t>The addicted every-waking-moment gamer</a:t>
            </a:r>
          </a:p>
          <a:p>
            <a:pPr lvl="1"/>
            <a:r>
              <a:rPr lang="en-US" dirty="0" smtClean="0"/>
              <a:t>The $1 gamer (“minnows”)</a:t>
            </a:r>
          </a:p>
          <a:p>
            <a:pPr lvl="1"/>
            <a:r>
              <a:rPr lang="en-US" dirty="0" smtClean="0"/>
              <a:t>The $60 gamer (“whales”)</a:t>
            </a:r>
          </a:p>
          <a:p>
            <a:pPr lvl="1"/>
            <a:r>
              <a:rPr lang="en-US" dirty="0" smtClean="0"/>
              <a:t>The gamer on the go</a:t>
            </a:r>
          </a:p>
          <a:p>
            <a:pPr lvl="1"/>
            <a:r>
              <a:rPr lang="en-US" dirty="0" smtClean="0"/>
              <a:t>The couch gamer</a:t>
            </a:r>
          </a:p>
          <a:p>
            <a:pPr lvl="1"/>
            <a:r>
              <a:rPr lang="en-US" dirty="0" smtClean="0"/>
              <a:t>The gamer couple</a:t>
            </a:r>
          </a:p>
          <a:p>
            <a:pPr>
              <a:buNone/>
            </a:pPr>
            <a:r>
              <a:rPr lang="en-US" dirty="0" smtClean="0"/>
              <a:t>...Still not “everyone”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512064"/>
            <a:ext cx="3154109" cy="240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http://images.wikia.com/villains/images/c/c9/Moby_Dick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504" y="3450336"/>
            <a:ext cx="3206496" cy="3206496"/>
          </a:xfrm>
          <a:prstGeom prst="rect">
            <a:avLst/>
          </a:prstGeom>
          <a:noFill/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6416674"/>
            <a:ext cx="35242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1517" y="3182112"/>
            <a:ext cx="4162483" cy="339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 tailored to you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3776" y="1426464"/>
            <a:ext cx="8193024" cy="492909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Each segment needs different content, monetization, screen size, UI...</a:t>
            </a:r>
          </a:p>
          <a:p>
            <a:r>
              <a:rPr lang="en-US" dirty="0" smtClean="0"/>
              <a:t>Expect further segmentation – refined definition of segments</a:t>
            </a:r>
          </a:p>
          <a:p>
            <a:r>
              <a:rPr lang="en-US" dirty="0" smtClean="0"/>
              <a:t>We eat y</a:t>
            </a:r>
            <a:r>
              <a:rPr lang="en-US" dirty="0" smtClean="0"/>
              <a:t>our cookies </a:t>
            </a:r>
          </a:p>
          <a:p>
            <a:r>
              <a:rPr lang="en-US" dirty="0" smtClean="0"/>
              <a:t>Tailored </a:t>
            </a:r>
            <a:r>
              <a:rPr lang="en-US" dirty="0" smtClean="0"/>
              <a:t>to your location </a:t>
            </a:r>
          </a:p>
          <a:p>
            <a:r>
              <a:rPr lang="en-US" dirty="0" smtClean="0"/>
              <a:t>Tailored to your recent activities</a:t>
            </a:r>
          </a:p>
          <a:p>
            <a:r>
              <a:rPr lang="en-US" dirty="0" smtClean="0"/>
              <a:t>Tailored to your likes</a:t>
            </a:r>
          </a:p>
          <a:p>
            <a:r>
              <a:rPr lang="en-US" dirty="0" smtClean="0"/>
              <a:t>Tailored to your dislikes</a:t>
            </a:r>
          </a:p>
          <a:p>
            <a:endParaRPr lang="en-US" sz="1000" dirty="0" smtClean="0"/>
          </a:p>
          <a:p>
            <a:pPr>
              <a:buNone/>
            </a:pPr>
            <a:r>
              <a:rPr lang="en-US" sz="1050" dirty="0" smtClean="0"/>
              <a:t>Image: tustinmagazine.com</a:t>
            </a:r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9" name="Picture 7" descr="http://farm7.static.flickr.com/6227/6314579620_396268b62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4064" y="0"/>
            <a:ext cx="3118104" cy="23385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272" y="512064"/>
            <a:ext cx="7653528" cy="914400"/>
          </a:xfrm>
        </p:spPr>
        <p:txBody>
          <a:bodyPr/>
          <a:lstStyle/>
          <a:p>
            <a:r>
              <a:rPr lang="en-US" dirty="0" smtClean="0"/>
              <a:t>The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Development timeline</a:t>
            </a:r>
          </a:p>
          <a:p>
            <a:pPr lvl="1"/>
            <a:r>
              <a:rPr lang="en-US" dirty="0" smtClean="0"/>
              <a:t>Early 1980s: 1 man</a:t>
            </a:r>
          </a:p>
          <a:p>
            <a:pPr lvl="1"/>
            <a:r>
              <a:rPr lang="en-US" dirty="0" smtClean="0"/>
              <a:t>Late 1980s: small team of specialists</a:t>
            </a:r>
          </a:p>
          <a:p>
            <a:pPr lvl="1"/>
            <a:r>
              <a:rPr lang="en-US" dirty="0" smtClean="0"/>
              <a:t>AAA: teams of specialist teams</a:t>
            </a:r>
          </a:p>
          <a:p>
            <a:pPr lvl="1"/>
            <a:r>
              <a:rPr lang="en-US" dirty="0" smtClean="0"/>
              <a:t>Mobile: 1 man, or small team of specialists</a:t>
            </a:r>
          </a:p>
          <a:p>
            <a:pPr lvl="1"/>
            <a:r>
              <a:rPr lang="en-US" dirty="0" smtClean="0"/>
              <a:t>Social: multiple teams (pods), cyclic process</a:t>
            </a:r>
          </a:p>
          <a:p>
            <a:pPr lvl="1"/>
            <a:r>
              <a:rPr lang="en-US" dirty="0" smtClean="0"/>
              <a:t>Global distributed teams</a:t>
            </a:r>
          </a:p>
          <a:p>
            <a:pPr lvl="1"/>
            <a:r>
              <a:rPr lang="en-US" dirty="0" err="1" smtClean="0"/>
              <a:t>Crowdfunding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2304289"/>
            <a:ext cx="4038600" cy="43342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Publishing timeline</a:t>
            </a:r>
          </a:p>
          <a:p>
            <a:pPr lvl="1"/>
            <a:r>
              <a:rPr lang="en-US" dirty="0" smtClean="0"/>
              <a:t>A floppy in a baggie at the flea market</a:t>
            </a:r>
          </a:p>
          <a:p>
            <a:pPr lvl="1"/>
            <a:r>
              <a:rPr lang="en-US" dirty="0" smtClean="0"/>
              <a:t>Publishing companies</a:t>
            </a:r>
          </a:p>
          <a:p>
            <a:pPr lvl="1"/>
            <a:r>
              <a:rPr lang="en-US" dirty="0" smtClean="0"/>
              <a:t>Retail shows: CES, E3</a:t>
            </a:r>
          </a:p>
          <a:p>
            <a:pPr lvl="1"/>
            <a:r>
              <a:rPr lang="en-US" dirty="0" smtClean="0"/>
              <a:t>Online distribution: Steam, XBLA, </a:t>
            </a:r>
            <a:r>
              <a:rPr lang="en-US" dirty="0" err="1" smtClean="0"/>
              <a:t>iStore</a:t>
            </a:r>
            <a:r>
              <a:rPr lang="en-US" dirty="0" smtClean="0"/>
              <a:t>, </a:t>
            </a:r>
            <a:r>
              <a:rPr lang="en-US" dirty="0" err="1" smtClean="0"/>
              <a:t>GoogleStore</a:t>
            </a:r>
            <a:endParaRPr lang="en-US" dirty="0" smtClean="0"/>
          </a:p>
          <a:p>
            <a:pPr lvl="1"/>
            <a:r>
              <a:rPr lang="en-US" dirty="0" smtClean="0"/>
              <a:t>Social networks: </a:t>
            </a:r>
            <a:r>
              <a:rPr lang="en-US" dirty="0" err="1" smtClean="0"/>
              <a:t>Facebook</a:t>
            </a:r>
            <a:endParaRPr lang="en-US" dirty="0" smtClean="0"/>
          </a:p>
          <a:p>
            <a:pPr lvl="1"/>
            <a:r>
              <a:rPr lang="en-US" dirty="0" smtClean="0"/>
              <a:t>The cloud </a:t>
            </a:r>
          </a:p>
          <a:p>
            <a:pPr lvl="1"/>
            <a:endParaRPr lang="en-US" sz="1500" dirty="0" smtClean="0"/>
          </a:p>
          <a:p>
            <a:pPr algn="r">
              <a:buNone/>
            </a:pPr>
            <a:r>
              <a:rPr lang="en-US" sz="1500" dirty="0" smtClean="0"/>
              <a:t>Image: tvgarth.blogspot.com</a:t>
            </a:r>
            <a:endParaRPr lang="en-US" sz="1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04925"/>
            <a:ext cx="7772400" cy="50506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future is built on the past</a:t>
            </a:r>
          </a:p>
          <a:p>
            <a:r>
              <a:rPr lang="en-US" dirty="0" smtClean="0"/>
              <a:t>Hardware (platforms)</a:t>
            </a:r>
          </a:p>
          <a:p>
            <a:r>
              <a:rPr lang="en-US" dirty="0" smtClean="0"/>
              <a:t>Software (game genres)</a:t>
            </a:r>
          </a:p>
          <a:p>
            <a:r>
              <a:rPr lang="en-US" dirty="0" smtClean="0"/>
              <a:t>The player</a:t>
            </a:r>
          </a:p>
          <a:p>
            <a:pPr lvl="1"/>
            <a:r>
              <a:rPr lang="en-US" dirty="0" smtClean="0"/>
              <a:t>Who</a:t>
            </a:r>
          </a:p>
          <a:p>
            <a:pPr lvl="1"/>
            <a:r>
              <a:rPr lang="en-US" dirty="0" smtClean="0"/>
              <a:t>Where</a:t>
            </a:r>
          </a:p>
          <a:p>
            <a:r>
              <a:rPr lang="en-US" dirty="0" smtClean="0"/>
              <a:t>The business</a:t>
            </a:r>
          </a:p>
          <a:p>
            <a:pPr lvl="1"/>
            <a:r>
              <a:rPr lang="en-US" dirty="0" smtClean="0"/>
              <a:t>Development</a:t>
            </a:r>
          </a:p>
          <a:p>
            <a:pPr lvl="1"/>
            <a:r>
              <a:rPr lang="en-US" dirty="0" smtClean="0"/>
              <a:t>Publishing</a:t>
            </a:r>
          </a:p>
          <a:p>
            <a:r>
              <a:rPr lang="en-US" dirty="0" smtClean="0"/>
              <a:t>The platform of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2976" y="1892843"/>
            <a:ext cx="3087624" cy="349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assets.diylol.com/hfs/af3/e2f/477/resized/business-cat-meme-generator-give-me-the-laser-pointer-i-will-let-you-pet-me-61b4b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4224" y="1426464"/>
            <a:ext cx="3723576" cy="37235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" y="512064"/>
            <a:ext cx="8202168" cy="914400"/>
          </a:xfrm>
        </p:spPr>
        <p:txBody>
          <a:bodyPr/>
          <a:lstStyle/>
          <a:p>
            <a:r>
              <a:rPr lang="en-US" dirty="0" smtClean="0"/>
              <a:t>Trending Business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32" y="1426464"/>
            <a:ext cx="5340096" cy="49290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Parallels, sort of:</a:t>
            </a:r>
          </a:p>
          <a:p>
            <a:pPr lvl="1"/>
            <a:r>
              <a:rPr lang="en-US" dirty="0" smtClean="0"/>
              <a:t>Movies, TV (world of freelancers)</a:t>
            </a:r>
            <a:endParaRPr lang="en-US" dirty="0" smtClean="0"/>
          </a:p>
          <a:p>
            <a:pPr lvl="1"/>
            <a:r>
              <a:rPr lang="en-US" dirty="0" smtClean="0"/>
              <a:t>Music publishing</a:t>
            </a:r>
          </a:p>
          <a:p>
            <a:pPr lvl="1"/>
            <a:r>
              <a:rPr lang="en-US" dirty="0" smtClean="0"/>
              <a:t>Book </a:t>
            </a:r>
            <a:r>
              <a:rPr lang="en-US" dirty="0" smtClean="0"/>
              <a:t>publishing</a:t>
            </a:r>
          </a:p>
          <a:p>
            <a:r>
              <a:rPr lang="en-US" dirty="0" smtClean="0"/>
              <a:t>Retail </a:t>
            </a:r>
            <a:r>
              <a:rPr lang="en-US" dirty="0" smtClean="0"/>
              <a:t>products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online service</a:t>
            </a:r>
          </a:p>
          <a:p>
            <a:r>
              <a:rPr lang="en-US" dirty="0" err="1" smtClean="0"/>
              <a:t>Crowdsourced</a:t>
            </a:r>
            <a:r>
              <a:rPr lang="en-US" dirty="0" smtClean="0"/>
              <a:t> development</a:t>
            </a:r>
          </a:p>
          <a:p>
            <a:r>
              <a:rPr lang="en-US" dirty="0" err="1" smtClean="0"/>
              <a:t>Crowdsourced</a:t>
            </a:r>
            <a:r>
              <a:rPr lang="en-US" dirty="0" smtClean="0"/>
              <a:t> platforms</a:t>
            </a:r>
          </a:p>
          <a:p>
            <a:r>
              <a:rPr lang="en-US" dirty="0" smtClean="0"/>
              <a:t>Consoles still #1, short-term </a:t>
            </a:r>
            <a:r>
              <a:rPr lang="en-US" sz="2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2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Magid</a:t>
            </a:r>
            <a:r>
              <a:rPr lang="en-US" sz="2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Associates survey)</a:t>
            </a:r>
            <a:endParaRPr lang="en-US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/>
              <a:t>DLC</a:t>
            </a:r>
          </a:p>
          <a:p>
            <a:r>
              <a:rPr lang="en-US" dirty="0" smtClean="0"/>
              <a:t>Multi-platform play </a:t>
            </a:r>
          </a:p>
          <a:p>
            <a:r>
              <a:rPr lang="en-US" dirty="0" smtClean="0"/>
              <a:t>Tablets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957" y="2971800"/>
            <a:ext cx="5458625" cy="364363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The Future of Games – GDC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453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“The Three Pillars of Growth”</a:t>
            </a:r>
          </a:p>
          <a:p>
            <a:pPr lvl="1"/>
            <a:r>
              <a:rPr lang="en-US" sz="3200" dirty="0" smtClean="0"/>
              <a:t>Motion control</a:t>
            </a:r>
          </a:p>
          <a:p>
            <a:pPr lvl="1"/>
            <a:r>
              <a:rPr lang="en-US" sz="3200" dirty="0" smtClean="0"/>
              <a:t>Online, social</a:t>
            </a:r>
          </a:p>
          <a:p>
            <a:pPr lvl="1"/>
            <a:r>
              <a:rPr lang="en-US" sz="3200" dirty="0" smtClean="0"/>
              <a:t>3D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61" y="4182426"/>
            <a:ext cx="1860039" cy="23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906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of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18717" cy="151790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But are those really the correct Pillars?? </a:t>
            </a:r>
          </a:p>
          <a:p>
            <a:endParaRPr lang="en-US" sz="3200" dirty="0" smtClean="0"/>
          </a:p>
          <a:p>
            <a:r>
              <a:rPr lang="en-US" sz="3200" dirty="0" smtClean="0"/>
              <a:t>How about...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8329" y="3118105"/>
            <a:ext cx="5477255" cy="329857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3200" dirty="0" smtClean="0"/>
              <a:t>Photo-realism</a:t>
            </a:r>
          </a:p>
          <a:p>
            <a:pPr lvl="1"/>
            <a:r>
              <a:rPr lang="en-US" sz="3200" dirty="0" smtClean="0"/>
              <a:t>4D</a:t>
            </a:r>
            <a:endParaRPr lang="en-US" sz="3200" dirty="0" smtClean="0"/>
          </a:p>
          <a:p>
            <a:pPr lvl="1"/>
            <a:r>
              <a:rPr lang="en-US" sz="3200" dirty="0" smtClean="0"/>
              <a:t>Touch screen</a:t>
            </a:r>
          </a:p>
          <a:p>
            <a:pPr lvl="1"/>
            <a:r>
              <a:rPr lang="en-US" sz="3200" dirty="0" smtClean="0"/>
              <a:t>Interoperability</a:t>
            </a:r>
            <a:r>
              <a:rPr lang="en-US" sz="3200" dirty="0" smtClean="0"/>
              <a:t>,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screen</a:t>
            </a:r>
          </a:p>
          <a:p>
            <a:pPr lvl="1"/>
            <a:r>
              <a:rPr lang="en-US" sz="3200" dirty="0" smtClean="0"/>
              <a:t>Wearable games, Virtual Reality, Augmented Reality</a:t>
            </a:r>
          </a:p>
          <a:p>
            <a:pPr lvl="1">
              <a:buNone/>
            </a:pP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36" y="2109126"/>
            <a:ext cx="3528203" cy="235507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584" y="4583445"/>
            <a:ext cx="2198355" cy="219835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3189" y="1085850"/>
            <a:ext cx="60674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0936"/>
            <a:ext cx="8229600" cy="919264"/>
          </a:xfrm>
        </p:spPr>
        <p:txBody>
          <a:bodyPr>
            <a:normAutofit/>
          </a:bodyPr>
          <a:lstStyle/>
          <a:p>
            <a:r>
              <a:rPr lang="en-US" dirty="0" smtClean="0"/>
              <a:t>Motion control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600200"/>
            <a:ext cx="4724400" cy="48164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Mattel Power Glove, 1989</a:t>
            </a:r>
          </a:p>
          <a:p>
            <a:r>
              <a:rPr lang="en-US" sz="2800" dirty="0" smtClean="0"/>
              <a:t>PlayStation </a:t>
            </a:r>
            <a:r>
              <a:rPr lang="en-US" sz="2800" dirty="0" err="1" smtClean="0"/>
              <a:t>Sixaxis</a:t>
            </a:r>
            <a:endParaRPr lang="en-US" sz="2800" dirty="0" smtClean="0"/>
          </a:p>
          <a:p>
            <a:r>
              <a:rPr lang="en-US" sz="2800" dirty="0" err="1" smtClean="0"/>
              <a:t>Wii</a:t>
            </a:r>
            <a:r>
              <a:rPr lang="en-US" sz="2800" dirty="0" smtClean="0"/>
              <a:t> Remote (“</a:t>
            </a:r>
            <a:r>
              <a:rPr lang="en-US" sz="2800" dirty="0" err="1" smtClean="0"/>
              <a:t>Wiimote</a:t>
            </a:r>
            <a:r>
              <a:rPr lang="en-US" sz="2800" dirty="0" smtClean="0"/>
              <a:t>”)</a:t>
            </a:r>
          </a:p>
          <a:p>
            <a:r>
              <a:rPr lang="en-US" sz="2800" dirty="0" err="1" smtClean="0"/>
              <a:t>iPhone</a:t>
            </a:r>
            <a:endParaRPr lang="en-US" sz="2800" dirty="0" smtClean="0"/>
          </a:p>
          <a:p>
            <a:r>
              <a:rPr lang="en-US" sz="2800" dirty="0" smtClean="0"/>
              <a:t>Nokia 2009 patent filing</a:t>
            </a:r>
          </a:p>
          <a:p>
            <a:r>
              <a:rPr lang="en-US" sz="2800" dirty="0" smtClean="0"/>
              <a:t>Xbox </a:t>
            </a:r>
            <a:r>
              <a:rPr lang="en-US" sz="2800" dirty="0" err="1" smtClean="0"/>
              <a:t>Kinect</a:t>
            </a:r>
            <a:endParaRPr lang="en-US" sz="2800" dirty="0" smtClean="0"/>
          </a:p>
          <a:p>
            <a:r>
              <a:rPr lang="en-US" sz="2800" dirty="0" smtClean="0"/>
              <a:t>PlayStation Move</a:t>
            </a:r>
          </a:p>
          <a:p>
            <a:r>
              <a:rPr lang="en-US" sz="2800" dirty="0" err="1" smtClean="0"/>
              <a:t>Wii</a:t>
            </a:r>
            <a:r>
              <a:rPr lang="en-US" sz="2800" dirty="0" smtClean="0"/>
              <a:t> U remote</a:t>
            </a:r>
          </a:p>
          <a:p>
            <a:r>
              <a:rPr lang="en-US" sz="2800" dirty="0" smtClean="0"/>
              <a:t>MIT </a:t>
            </a:r>
            <a:r>
              <a:rPr lang="en-US" sz="2800" dirty="0" err="1" smtClean="0"/>
              <a:t>iPad</a:t>
            </a:r>
            <a:r>
              <a:rPr lang="en-US" sz="2800" dirty="0" smtClean="0"/>
              <a:t> glove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1987" name="Picture 3" descr="http://www.electrongate.com/wpd/pwrglv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1325" y="190500"/>
            <a:ext cx="1514475" cy="1950581"/>
          </a:xfrm>
          <a:prstGeom prst="rect">
            <a:avLst/>
          </a:prstGeom>
          <a:noFill/>
        </p:spPr>
      </p:pic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979189"/>
            <a:ext cx="3505200" cy="301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stolaf.edu/services/hr/facebook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3143" y="2925762"/>
            <a:ext cx="2962275" cy="29622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0936"/>
            <a:ext cx="8229600" cy="919264"/>
          </a:xfrm>
        </p:spPr>
        <p:txBody>
          <a:bodyPr>
            <a:normAutofit/>
          </a:bodyPr>
          <a:lstStyle/>
          <a:p>
            <a:r>
              <a:rPr lang="en-US" dirty="0" smtClean="0"/>
              <a:t>Online, Social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6475"/>
          </a:xfrm>
        </p:spPr>
        <p:txBody>
          <a:bodyPr>
            <a:normAutofit/>
          </a:bodyPr>
          <a:lstStyle/>
          <a:p>
            <a:r>
              <a:rPr lang="en-US" dirty="0" smtClean="0"/>
              <a:t>Games as product</a:t>
            </a:r>
          </a:p>
          <a:p>
            <a:pPr lvl="1"/>
            <a:r>
              <a:rPr lang="en-US" dirty="0" smtClean="0"/>
              <a:t>Online distribution – will it replace retail?</a:t>
            </a:r>
          </a:p>
          <a:p>
            <a:pPr lvl="1"/>
            <a:r>
              <a:rPr lang="en-US" dirty="0" smtClean="0"/>
              <a:t>DLC</a:t>
            </a:r>
          </a:p>
          <a:p>
            <a:r>
              <a:rPr lang="en-US" dirty="0" smtClean="0"/>
              <a:t>Going beyond </a:t>
            </a:r>
            <a:r>
              <a:rPr lang="en-US" dirty="0" err="1" smtClean="0"/>
              <a:t>Facebook</a:t>
            </a:r>
            <a:endParaRPr lang="en-US" dirty="0" smtClean="0"/>
          </a:p>
          <a:p>
            <a:pPr lvl="1"/>
            <a:r>
              <a:rPr lang="en-US" dirty="0" smtClean="0"/>
              <a:t>Sharing, invites</a:t>
            </a:r>
          </a:p>
          <a:p>
            <a:pPr lvl="1"/>
            <a:r>
              <a:rPr lang="en-US" dirty="0" smtClean="0"/>
              <a:t>Elusive mainstream mass market</a:t>
            </a:r>
          </a:p>
          <a:p>
            <a:pPr lvl="1"/>
            <a:r>
              <a:rPr lang="en-US" dirty="0" err="1" smtClean="0"/>
              <a:t>Zynga</a:t>
            </a:r>
            <a:r>
              <a:rPr lang="en-US" dirty="0" smtClean="0"/>
              <a:t> trouble</a:t>
            </a:r>
          </a:p>
          <a:p>
            <a:pPr lvl="1"/>
            <a:r>
              <a:rPr lang="en-US" dirty="0" smtClean="0"/>
              <a:t>Social disconnect</a:t>
            </a:r>
          </a:p>
          <a:p>
            <a:r>
              <a:rPr lang="en-US" dirty="0" smtClean="0"/>
              <a:t>Games as service...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64427"/>
            <a:ext cx="3810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1575" y="4001844"/>
            <a:ext cx="3629025" cy="264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 as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257800" cy="47085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social game is a </a:t>
            </a:r>
            <a:r>
              <a:rPr lang="en-US" u="sng" dirty="0" smtClean="0"/>
              <a:t>service</a:t>
            </a:r>
            <a:r>
              <a:rPr lang="en-US" dirty="0" smtClean="0"/>
              <a:t>, not a </a:t>
            </a:r>
            <a:r>
              <a:rPr lang="en-US" u="sng" dirty="0" smtClean="0"/>
              <a:t>product</a:t>
            </a:r>
          </a:p>
          <a:p>
            <a:r>
              <a:rPr lang="en-US" dirty="0" smtClean="0"/>
              <a:t>It’s </a:t>
            </a:r>
            <a:r>
              <a:rPr lang="en-US" dirty="0" smtClean="0"/>
              <a:t>never finished</a:t>
            </a:r>
          </a:p>
          <a:p>
            <a:r>
              <a:rPr lang="en-US" dirty="0" smtClean="0"/>
              <a:t>It’s constantly being upgraded</a:t>
            </a:r>
          </a:p>
          <a:p>
            <a:r>
              <a:rPr lang="en-US" dirty="0" smtClean="0"/>
              <a:t>“Metrics, metrics, metrics”</a:t>
            </a:r>
          </a:p>
          <a:p>
            <a:r>
              <a:rPr lang="en-US" dirty="0" smtClean="0"/>
              <a:t>Multiple </a:t>
            </a:r>
            <a:r>
              <a:rPr lang="en-US" dirty="0" smtClean="0"/>
              <a:t>teams (“pods”) always working</a:t>
            </a:r>
          </a:p>
          <a:p>
            <a:r>
              <a:rPr lang="en-US" dirty="0" smtClean="0"/>
              <a:t>Each pod is at a different point in the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855505742"/>
              </p:ext>
            </p:extLst>
          </p:nvPr>
        </p:nvGraphicFramePr>
        <p:xfrm>
          <a:off x="5064727" y="1417638"/>
          <a:ext cx="4079273" cy="246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94013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cloud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6" y="1728216"/>
            <a:ext cx="7219950" cy="407572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Player doesn’t need dedicated hardware to play; the game is played on servers—video and audio are streamed to the user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 June 15, Sony said “It’s absolutely inevitable” that the cloud is “going to be a part of what everyone does.”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Sony purchased </a:t>
            </a:r>
            <a:r>
              <a:rPr lang="en-US" dirty="0" err="1" smtClean="0">
                <a:solidFill>
                  <a:schemeClr val="bg1"/>
                </a:solidFill>
              </a:rPr>
              <a:t>Gaikai</a:t>
            </a:r>
            <a:r>
              <a:rPr lang="en-US" dirty="0" smtClean="0">
                <a:solidFill>
                  <a:schemeClr val="bg1"/>
                </a:solidFill>
              </a:rPr>
              <a:t> two weeks later for $380M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OnLive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Ouya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86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0936"/>
            <a:ext cx="8229600" cy="919264"/>
          </a:xfrm>
        </p:spPr>
        <p:txBody>
          <a:bodyPr>
            <a:normAutofit/>
          </a:bodyPr>
          <a:lstStyle/>
          <a:p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647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Vectrex</a:t>
            </a:r>
            <a:r>
              <a:rPr lang="en-US" dirty="0" smtClean="0"/>
              <a:t> 3D glasses, 1983</a:t>
            </a:r>
          </a:p>
          <a:p>
            <a:r>
              <a:rPr lang="en-US" dirty="0" smtClean="0"/>
              <a:t>Nintendo Virtual Boy, 3DS</a:t>
            </a:r>
          </a:p>
          <a:p>
            <a:r>
              <a:rPr lang="en-US" dirty="0" smtClean="0"/>
              <a:t>Xbox 720 to incorporate 3D</a:t>
            </a:r>
          </a:p>
          <a:p>
            <a:r>
              <a:rPr lang="en-US" dirty="0" smtClean="0"/>
              <a:t>3D will likely always require special equipment</a:t>
            </a:r>
          </a:p>
          <a:p>
            <a:pPr lvl="1"/>
            <a:r>
              <a:rPr lang="en-US" dirty="0" smtClean="0"/>
              <a:t>Glasses</a:t>
            </a:r>
          </a:p>
          <a:p>
            <a:pPr lvl="1"/>
            <a:r>
              <a:rPr lang="en-US" dirty="0" smtClean="0"/>
              <a:t>3D display</a:t>
            </a:r>
          </a:p>
          <a:p>
            <a:r>
              <a:rPr lang="en-US" dirty="0" smtClean="0"/>
              <a:t>Consider the hologram</a:t>
            </a:r>
          </a:p>
          <a:p>
            <a:pPr lvl="1"/>
            <a:r>
              <a:rPr lang="en-US" dirty="0" smtClean="0"/>
              <a:t>Ghostly “uncanny valley”</a:t>
            </a:r>
            <a:endParaRPr lang="en-US" dirty="0" smtClean="0"/>
          </a:p>
          <a:p>
            <a:pPr lvl="1"/>
            <a:r>
              <a:rPr lang="en-US" dirty="0" smtClean="0"/>
              <a:t>Narrow field of view</a:t>
            </a:r>
          </a:p>
          <a:p>
            <a:pPr lvl="1"/>
            <a:endParaRPr lang="en-US" dirty="0" smtClean="0"/>
          </a:p>
          <a:p>
            <a:pPr algn="ctr">
              <a:buNone/>
            </a:pPr>
            <a:r>
              <a:rPr lang="en-US" sz="1500" dirty="0" smtClean="0"/>
              <a:t>Image: </a:t>
            </a:r>
            <a:r>
              <a:rPr lang="en-US" sz="1500" dirty="0" err="1" smtClean="0"/>
              <a:t>Lucasfilm</a:t>
            </a:r>
            <a:endParaRPr lang="en-US" sz="1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9940" name="Picture 4" descr="http://marriedtothemovies.files.wordpress.com/2011/05/r2-d2-princess-leia-hologr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0807" y="3768724"/>
            <a:ext cx="3962400" cy="2647951"/>
          </a:xfrm>
          <a:prstGeom prst="rect">
            <a:avLst/>
          </a:prstGeom>
          <a:noFill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0" y="233095"/>
            <a:ext cx="2876550" cy="273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2664" y="2666272"/>
            <a:ext cx="3831336" cy="335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512064"/>
            <a:ext cx="8311896" cy="914400"/>
          </a:xfrm>
        </p:spPr>
        <p:txBody>
          <a:bodyPr/>
          <a:lstStyle/>
          <a:p>
            <a:r>
              <a:rPr lang="en-US" dirty="0" smtClean="0"/>
              <a:t>Photo-realism &amp; Emotion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904" y="1426464"/>
            <a:ext cx="5111496" cy="5148072"/>
          </a:xfrm>
        </p:spPr>
        <p:txBody>
          <a:bodyPr>
            <a:normAutofit/>
          </a:bodyPr>
          <a:lstStyle/>
          <a:p>
            <a:r>
              <a:rPr lang="en-US" dirty="0" smtClean="0"/>
              <a:t>The Holy Grail: photo-realism </a:t>
            </a:r>
            <a:r>
              <a:rPr lang="en-US" dirty="0" smtClean="0"/>
              <a:t>(“indistinguishable from reality</a:t>
            </a:r>
            <a:r>
              <a:rPr lang="en-US" dirty="0" smtClean="0"/>
              <a:t>”)</a:t>
            </a:r>
            <a:endParaRPr lang="en-US" dirty="0" smtClean="0"/>
          </a:p>
          <a:p>
            <a:pPr lvl="1"/>
            <a:r>
              <a:rPr lang="en-US" dirty="0" smtClean="0"/>
              <a:t>Heightens immersion</a:t>
            </a:r>
          </a:p>
          <a:p>
            <a:pPr lvl="1"/>
            <a:r>
              <a:rPr lang="en-US" dirty="0" smtClean="0"/>
              <a:t>Increases </a:t>
            </a:r>
            <a:r>
              <a:rPr lang="en-US" dirty="0" smtClean="0"/>
              <a:t>emotional </a:t>
            </a:r>
            <a:r>
              <a:rPr lang="en-US" dirty="0" smtClean="0"/>
              <a:t>connection</a:t>
            </a:r>
          </a:p>
          <a:p>
            <a:pPr lvl="1"/>
            <a:r>
              <a:rPr lang="en-US" dirty="0" smtClean="0"/>
              <a:t>Needs a</a:t>
            </a:r>
            <a:r>
              <a:rPr lang="en-US" dirty="0" smtClean="0"/>
              <a:t>ctors</a:t>
            </a:r>
            <a:r>
              <a:rPr lang="en-US" dirty="0" smtClean="0"/>
              <a:t>, directors from film world</a:t>
            </a:r>
          </a:p>
          <a:p>
            <a:pPr lvl="1"/>
            <a:r>
              <a:rPr lang="en-US" dirty="0" smtClean="0"/>
              <a:t>Problem: story on rails</a:t>
            </a:r>
          </a:p>
          <a:p>
            <a:endParaRPr lang="en-US" sz="1000" dirty="0" smtClean="0"/>
          </a:p>
          <a:p>
            <a:endParaRPr lang="en-US" sz="1000" dirty="0" smtClean="0"/>
          </a:p>
          <a:p>
            <a:pPr>
              <a:buNone/>
            </a:pPr>
            <a:r>
              <a:rPr lang="en-US" sz="1000" dirty="0" smtClean="0"/>
              <a:t>Home.messiah.edu,   Fanpop.com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9099" y="242125"/>
            <a:ext cx="1337750" cy="236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08" y="2121408"/>
            <a:ext cx="8165592" cy="4660392"/>
          </a:xfrm>
        </p:spPr>
        <p:txBody>
          <a:bodyPr/>
          <a:lstStyle/>
          <a:p>
            <a:r>
              <a:rPr lang="en-US" dirty="0" smtClean="0"/>
              <a:t>3D </a:t>
            </a:r>
            <a:r>
              <a:rPr lang="en-US" dirty="0" smtClean="0"/>
              <a:t>movie with physical effects in the theater</a:t>
            </a:r>
          </a:p>
          <a:p>
            <a:pPr lvl="1"/>
            <a:r>
              <a:rPr lang="en-US" dirty="0" smtClean="0"/>
              <a:t>Smell-o-vision</a:t>
            </a:r>
            <a:endParaRPr lang="en-US" dirty="0" smtClean="0"/>
          </a:p>
          <a:p>
            <a:pPr lvl="1"/>
            <a:r>
              <a:rPr lang="en-US" dirty="0" smtClean="0"/>
              <a:t>Rain, mist, snow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Vibration</a:t>
            </a:r>
          </a:p>
          <a:p>
            <a:pPr lvl="1"/>
            <a:r>
              <a:rPr lang="en-US" dirty="0" smtClean="0"/>
              <a:t>“The </a:t>
            </a:r>
            <a:r>
              <a:rPr lang="en-US" dirty="0" err="1" smtClean="0"/>
              <a:t>Tingler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Games and movies watch each other</a:t>
            </a:r>
          </a:p>
          <a:p>
            <a:r>
              <a:rPr lang="en-US" dirty="0" smtClean="0"/>
              <a:t>How </a:t>
            </a:r>
            <a:r>
              <a:rPr lang="en-US" dirty="0" smtClean="0"/>
              <a:t>to do this in the home? – probably </a:t>
            </a:r>
            <a:r>
              <a:rPr lang="en-US" u="sng" dirty="0" smtClean="0"/>
              <a:t>won’t</a:t>
            </a:r>
          </a:p>
          <a:p>
            <a:pPr>
              <a:buNone/>
            </a:pPr>
            <a:r>
              <a:rPr lang="en-US" sz="1100" dirty="0" smtClean="0"/>
              <a:t>crda.org,  collectiondx.com,  wired.com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6802" name="Picture 2" descr="http://www.crda.org/news/blog/wp-content/uploads/2010/03/Events-Christmas-Snow-in-4D-Theater_m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4415" y="264032"/>
            <a:ext cx="2857500" cy="1857376"/>
          </a:xfrm>
          <a:prstGeom prst="rect">
            <a:avLst/>
          </a:prstGeom>
          <a:noFill/>
        </p:spPr>
      </p:pic>
      <p:pic>
        <p:nvPicPr>
          <p:cNvPr id="76804" name="Picture 4" descr="http://www.wired.com/images_blogs/photos/uncategorized/machine_smellovi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0680" y="2747596"/>
            <a:ext cx="2578608" cy="2327282"/>
          </a:xfrm>
          <a:prstGeom prst="rect">
            <a:avLst/>
          </a:prstGeo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786" y="257175"/>
            <a:ext cx="3241414" cy="186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819974"/>
          </a:xfrm>
        </p:spPr>
        <p:txBody>
          <a:bodyPr/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Future Is Built On The Past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43015"/>
            <a:ext cx="8229600" cy="28314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200" dirty="0" smtClean="0"/>
              <a:t>doomsteaddiner.org               FreakingNews.com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964" y="2332038"/>
            <a:ext cx="43815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0464" y="2332038"/>
            <a:ext cx="4322677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User-generated content?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08" y="1271016"/>
            <a:ext cx="8165592" cy="5294376"/>
          </a:xfrm>
        </p:spPr>
        <p:txBody>
          <a:bodyPr>
            <a:normAutofit/>
          </a:bodyPr>
          <a:lstStyle/>
          <a:p>
            <a:r>
              <a:rPr lang="en-US" dirty="0" smtClean="0"/>
              <a:t>The problem:</a:t>
            </a:r>
          </a:p>
          <a:p>
            <a:pPr lvl="1"/>
            <a:r>
              <a:rPr lang="en-US" dirty="0" smtClean="0"/>
              <a:t>Game c</a:t>
            </a:r>
            <a:r>
              <a:rPr lang="en-US" dirty="0" smtClean="0"/>
              <a:t>an’t </a:t>
            </a:r>
            <a:r>
              <a:rPr lang="en-US" dirty="0" smtClean="0"/>
              <a:t>create assets on the fly</a:t>
            </a:r>
          </a:p>
          <a:p>
            <a:pPr lvl="1"/>
            <a:r>
              <a:rPr lang="en-US" dirty="0" smtClean="0"/>
              <a:t>That’s why endings are predetermined</a:t>
            </a:r>
          </a:p>
          <a:p>
            <a:pPr lvl="1"/>
            <a:r>
              <a:rPr lang="en-US" dirty="0" smtClean="0"/>
              <a:t>True interactivity (e.g. Star Trek </a:t>
            </a:r>
            <a:r>
              <a:rPr lang="en-US" dirty="0" err="1" smtClean="0"/>
              <a:t>holodeck</a:t>
            </a:r>
            <a:r>
              <a:rPr lang="en-US" dirty="0" smtClean="0"/>
              <a:t>): not in the near future</a:t>
            </a:r>
          </a:p>
          <a:p>
            <a:r>
              <a:rPr lang="en-US" dirty="0" smtClean="0"/>
              <a:t>User-created </a:t>
            </a:r>
            <a:r>
              <a:rPr lang="en-US" dirty="0" err="1" smtClean="0"/>
              <a:t>mods</a:t>
            </a:r>
            <a:r>
              <a:rPr lang="en-US" dirty="0" smtClean="0"/>
              <a:t> take time and know-how; challenging to propagate widely</a:t>
            </a:r>
          </a:p>
          <a:p>
            <a:r>
              <a:rPr lang="en-US" dirty="0" err="1" smtClean="0"/>
              <a:t>Machinima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Commentators in spectator </a:t>
            </a:r>
            <a:r>
              <a:rPr lang="en-US" dirty="0" err="1" smtClean="0"/>
              <a:t>eSports</a:t>
            </a:r>
            <a:r>
              <a:rPr lang="en-US" dirty="0" smtClean="0"/>
              <a:t> competitions (online or in a location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sz="1100" dirty="0" smtClean="0"/>
              <a:t>Th08.deviantart.net </a:t>
            </a:r>
            <a:r>
              <a:rPr lang="en-US" sz="1100" dirty="0" err="1" smtClean="0"/>
              <a:t>Austinsaysno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7623" y="4360650"/>
            <a:ext cx="1935481" cy="154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3775" y="784479"/>
            <a:ext cx="12668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0936"/>
            <a:ext cx="8229600" cy="919264"/>
          </a:xfrm>
        </p:spPr>
        <p:txBody>
          <a:bodyPr>
            <a:normAutofit/>
          </a:bodyPr>
          <a:lstStyle/>
          <a:p>
            <a:r>
              <a:rPr lang="en-US" dirty="0" smtClean="0"/>
              <a:t>Touch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928"/>
            <a:ext cx="8229600" cy="5148072"/>
          </a:xfrm>
        </p:spPr>
        <p:txBody>
          <a:bodyPr>
            <a:normAutofit/>
          </a:bodyPr>
          <a:lstStyle/>
          <a:p>
            <a:r>
              <a:rPr lang="en-US" dirty="0" err="1" smtClean="0"/>
              <a:t>Smartphones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Tablets</a:t>
            </a:r>
          </a:p>
          <a:p>
            <a:r>
              <a:rPr lang="en-US" dirty="0" smtClean="0"/>
              <a:t>Kiosks, ATMs</a:t>
            </a:r>
          </a:p>
          <a:p>
            <a:r>
              <a:rPr lang="en-US" dirty="0" smtClean="0"/>
              <a:t>Seems like we’re still </a:t>
            </a:r>
            <a:r>
              <a:rPr lang="en-US" dirty="0" smtClean="0"/>
              <a:t>living in Flintstones </a:t>
            </a:r>
            <a:r>
              <a:rPr lang="en-US" dirty="0" smtClean="0"/>
              <a:t>land,</a:t>
            </a:r>
            <a:r>
              <a:rPr lang="en-US" dirty="0" smtClean="0"/>
              <a:t> but screen must be within physical reach</a:t>
            </a:r>
            <a:endParaRPr lang="en-US" dirty="0" smtClean="0"/>
          </a:p>
          <a:p>
            <a:r>
              <a:rPr lang="en-US" dirty="0" smtClean="0"/>
              <a:t>Whenever a screen is expected to be within easy reach, it will inevitably/eventually be </a:t>
            </a:r>
            <a:r>
              <a:rPr lang="en-US" dirty="0" smtClean="0"/>
              <a:t>touch-sensitive – computer monitors yes, TVs </a:t>
            </a:r>
            <a:r>
              <a:rPr lang="en-US" dirty="0" smtClean="0"/>
              <a:t>no</a:t>
            </a:r>
          </a:p>
          <a:p>
            <a:endParaRPr lang="en-US" dirty="0" smtClean="0"/>
          </a:p>
          <a:p>
            <a:pPr algn="r">
              <a:buNone/>
            </a:pPr>
            <a:r>
              <a:rPr lang="en-US" sz="1400" dirty="0" smtClean="0"/>
              <a:t>Image: staymedia.ch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8914" name="Picture 2" descr="http://www.staymedia.ch/wp-content/uploads/2009/07/TouchScreen_Mall-pic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6775" y="355092"/>
            <a:ext cx="3933825" cy="294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3520" y="306324"/>
            <a:ext cx="3537014" cy="276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0936"/>
            <a:ext cx="8229600" cy="919264"/>
          </a:xfrm>
        </p:spPr>
        <p:txBody>
          <a:bodyPr>
            <a:normAutofit/>
          </a:bodyPr>
          <a:lstStyle/>
          <a:p>
            <a:r>
              <a:rPr lang="en-US" dirty="0" smtClean="0"/>
              <a:t>Interoperability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Cross-platform interoperability?</a:t>
            </a:r>
          </a:p>
          <a:p>
            <a:pPr lvl="1"/>
            <a:r>
              <a:rPr lang="en-US" strike="sngStrike" dirty="0" err="1" smtClean="0"/>
              <a:t>iPhone</a:t>
            </a:r>
            <a:r>
              <a:rPr lang="en-US" strike="sngStrike" dirty="0" smtClean="0"/>
              <a:t>-Xbox</a:t>
            </a:r>
          </a:p>
          <a:p>
            <a:pPr lvl="1"/>
            <a:r>
              <a:rPr lang="en-US" strike="sngStrike" dirty="0" smtClean="0"/>
              <a:t>3DS-PS3</a:t>
            </a:r>
          </a:p>
          <a:p>
            <a:pPr lvl="1"/>
            <a:r>
              <a:rPr lang="en-US" dirty="0" smtClean="0"/>
              <a:t>Unlikely; requires platform holder support</a:t>
            </a:r>
          </a:p>
          <a:p>
            <a:r>
              <a:rPr lang="en-US" dirty="0" smtClean="0"/>
              <a:t>Platform holder interoperability, though...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-screen controllers</a:t>
            </a:r>
          </a:p>
          <a:p>
            <a:pPr lvl="2"/>
            <a:r>
              <a:rPr lang="en-US" dirty="0" smtClean="0"/>
              <a:t>PS3, Vita</a:t>
            </a:r>
          </a:p>
          <a:p>
            <a:pPr lvl="2"/>
            <a:r>
              <a:rPr lang="en-US" dirty="0" err="1" smtClean="0"/>
              <a:t>Wii</a:t>
            </a:r>
            <a:r>
              <a:rPr lang="en-US" dirty="0" smtClean="0"/>
              <a:t> U </a:t>
            </a:r>
            <a:r>
              <a:rPr lang="en-US" dirty="0" err="1" smtClean="0"/>
              <a:t>GamePad</a:t>
            </a:r>
            <a:endParaRPr lang="en-US" dirty="0" smtClean="0"/>
          </a:p>
          <a:p>
            <a:pPr lvl="2"/>
            <a:r>
              <a:rPr lang="en-US" dirty="0" smtClean="0"/>
              <a:t>Xbox  </a:t>
            </a:r>
            <a:r>
              <a:rPr lang="en-US" dirty="0" err="1" smtClean="0"/>
              <a:t>SmartGlass</a:t>
            </a:r>
            <a:endParaRPr lang="en-US" dirty="0" smtClean="0"/>
          </a:p>
          <a:p>
            <a:pPr lvl="1"/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Image: destructoid.com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8261" y="4353289"/>
            <a:ext cx="4863637" cy="177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512064"/>
            <a:ext cx="8077200" cy="914400"/>
          </a:xfrm>
        </p:spPr>
        <p:txBody>
          <a:bodyPr/>
          <a:lstStyle/>
          <a:p>
            <a:r>
              <a:rPr lang="en-US" dirty="0" smtClean="0"/>
              <a:t>The Platform of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8900" y="1244600"/>
            <a:ext cx="38862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101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Brain Waves??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2157984"/>
            <a:ext cx="4769027" cy="4077596"/>
          </a:xfrm>
        </p:spPr>
        <p:txBody>
          <a:bodyPr>
            <a:normAutofit/>
          </a:bodyPr>
          <a:lstStyle/>
          <a:p>
            <a:r>
              <a:rPr lang="en-US" dirty="0" smtClean="0"/>
              <a:t>Atari </a:t>
            </a:r>
            <a:r>
              <a:rPr lang="en-US" dirty="0" err="1" smtClean="0"/>
              <a:t>Mindlink</a:t>
            </a:r>
            <a:r>
              <a:rPr lang="en-US" dirty="0" smtClean="0"/>
              <a:t>, 1984 </a:t>
            </a:r>
            <a:r>
              <a:rPr lang="en-US" sz="1800" dirty="0" smtClean="0"/>
              <a:t>(image: atarimuseum.com)</a:t>
            </a:r>
            <a:endParaRPr lang="en-US" dirty="0" smtClean="0"/>
          </a:p>
          <a:p>
            <a:r>
              <a:rPr lang="en-US" dirty="0" smtClean="0"/>
              <a:t>Cornell students, 2012 </a:t>
            </a:r>
            <a:r>
              <a:rPr lang="en-US" sz="1900" dirty="0" smtClean="0"/>
              <a:t>(image: slate.com)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/>
              <a:t>Accessibility, accessibility, accessibility”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26" name="Picture 2" descr="http://www.atarimuseum.com/videogames/consoles/2600/mindlink_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8211" y="621675"/>
            <a:ext cx="3927834" cy="269949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8211" y="3452712"/>
            <a:ext cx="3927834" cy="278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37" y="512064"/>
            <a:ext cx="8361063" cy="914400"/>
          </a:xfrm>
        </p:spPr>
        <p:txBody>
          <a:bodyPr/>
          <a:lstStyle/>
          <a:p>
            <a:r>
              <a:rPr lang="en-US" dirty="0" smtClean="0"/>
              <a:t>Augmented Reality (AR)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0112" y="1810512"/>
            <a:ext cx="3836688" cy="4315651"/>
          </a:xfrm>
        </p:spPr>
        <p:txBody>
          <a:bodyPr/>
          <a:lstStyle/>
          <a:p>
            <a:r>
              <a:rPr lang="en-US" b="1" dirty="0" smtClean="0"/>
              <a:t>Wearable television </a:t>
            </a:r>
            <a:r>
              <a:rPr lang="en-US" dirty="0" smtClean="0"/>
              <a:t>was foreseen quite some time back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600" dirty="0" smtClean="0"/>
              <a:t>Image: tsutpen.blogspot.com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737" y="1611313"/>
            <a:ext cx="45243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dirty="0" smtClean="0"/>
              <a:t>Virtual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9384"/>
            <a:ext cx="4343400" cy="44872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VR headsets and gloves</a:t>
            </a:r>
          </a:p>
          <a:p>
            <a:pPr lvl="1"/>
            <a:r>
              <a:rPr lang="en-US" dirty="0" smtClean="0"/>
              <a:t>“Disclosure” (1994)</a:t>
            </a:r>
          </a:p>
          <a:p>
            <a:pPr lvl="1"/>
            <a:r>
              <a:rPr lang="en-US" dirty="0" smtClean="0"/>
              <a:t>“Minority Report” (2002)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Cybersickness</a:t>
            </a:r>
            <a:r>
              <a:rPr lang="en-US" dirty="0" smtClean="0"/>
              <a:t>, </a:t>
            </a:r>
            <a:r>
              <a:rPr lang="en-US" dirty="0" err="1" smtClean="0"/>
              <a:t>cybersickness</a:t>
            </a:r>
            <a:r>
              <a:rPr lang="en-US" dirty="0" smtClean="0"/>
              <a:t>, cyber-sickness”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600" dirty="0" smtClean="0"/>
              <a:t>Image: electronics.howstuffworks.com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724025"/>
            <a:ext cx="38100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295525"/>
            <a:ext cx="3810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12064"/>
            <a:ext cx="8138160" cy="914400"/>
          </a:xfrm>
        </p:spPr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Carmack’s</a:t>
            </a:r>
            <a:r>
              <a:rPr lang="en-US" dirty="0" smtClean="0"/>
              <a:t>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46504"/>
            <a:ext cx="7799832" cy="4609056"/>
          </a:xfrm>
        </p:spPr>
        <p:txBody>
          <a:bodyPr/>
          <a:lstStyle/>
          <a:p>
            <a:r>
              <a:rPr lang="en-US" dirty="0" smtClean="0"/>
              <a:t>“’Not all that excited’ by coming game hardware [nor by 3D]...</a:t>
            </a:r>
          </a:p>
          <a:p>
            <a:r>
              <a:rPr lang="en-US" dirty="0" smtClean="0"/>
              <a:t>...Does see a bright future with VR headsets though”</a:t>
            </a:r>
          </a:p>
          <a:p>
            <a:r>
              <a:rPr lang="en-US" dirty="0" smtClean="0"/>
              <a:t>Doom 3 BFG Edition</a:t>
            </a:r>
          </a:p>
          <a:p>
            <a:r>
              <a:rPr lang="en-US" dirty="0" smtClean="0"/>
              <a:t>Palmer </a:t>
            </a:r>
            <a:r>
              <a:rPr lang="en-US" dirty="0" err="1" smtClean="0"/>
              <a:t>Luckey</a:t>
            </a:r>
            <a:r>
              <a:rPr lang="en-US" dirty="0" smtClean="0"/>
              <a:t>: Oculus Rift, </a:t>
            </a:r>
            <a:r>
              <a:rPr lang="en-US" dirty="0" err="1" smtClean="0"/>
              <a:t>Kickstarter</a:t>
            </a:r>
            <a:endParaRPr lang="en-US" dirty="0" smtClean="0"/>
          </a:p>
          <a:p>
            <a:r>
              <a:rPr lang="en-US" dirty="0" smtClean="0"/>
              <a:t>“It won’t sweep the world in a year or two” and “it takes a whole ecosystem though” (gamesindustry.biz, 6/19/12)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84" y="512064"/>
            <a:ext cx="8129016" cy="914400"/>
          </a:xfrm>
        </p:spPr>
        <p:txBody>
          <a:bodyPr/>
          <a:lstStyle/>
          <a:p>
            <a:r>
              <a:rPr lang="en-US" dirty="0" smtClean="0"/>
              <a:t>Oculus 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784" y="4709160"/>
            <a:ext cx="8129016" cy="18745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L: </a:t>
            </a:r>
            <a:r>
              <a:rPr lang="en-US" sz="2800" dirty="0" err="1" smtClean="0"/>
              <a:t>Carmack</a:t>
            </a:r>
            <a:r>
              <a:rPr lang="en-US" sz="2800" dirty="0" smtClean="0"/>
              <a:t> at </a:t>
            </a:r>
            <a:r>
              <a:rPr lang="en-US" sz="2800" dirty="0" smtClean="0"/>
              <a:t>E3 2012</a:t>
            </a:r>
          </a:p>
          <a:p>
            <a:r>
              <a:rPr lang="en-US" sz="2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R: </a:t>
            </a:r>
            <a:r>
              <a:rPr lang="en-US" sz="2800" dirty="0" smtClean="0"/>
              <a:t>What </a:t>
            </a:r>
            <a:r>
              <a:rPr lang="en-US" sz="2800" dirty="0" smtClean="0"/>
              <a:t>Head Tracking looks like (</a:t>
            </a:r>
            <a:r>
              <a:rPr lang="en-US" sz="2800" dirty="0" err="1" smtClean="0"/>
              <a:t>youtube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A n</a:t>
            </a:r>
            <a:r>
              <a:rPr lang="en-US" sz="2800" dirty="0" smtClean="0"/>
              <a:t>ifty </a:t>
            </a:r>
            <a:r>
              <a:rPr lang="en-US" sz="2800" dirty="0" smtClean="0"/>
              <a:t>3D viewer for your PC game</a:t>
            </a:r>
          </a:p>
          <a:p>
            <a:pPr>
              <a:buNone/>
            </a:pPr>
            <a:r>
              <a:rPr lang="en-US" sz="1100" dirty="0" smtClean="0"/>
              <a:t>Images: gamesindustry.biz, youtube.com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8850" name="Picture 2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34440"/>
            <a:ext cx="5212080" cy="3474720"/>
          </a:xfrm>
          <a:prstGeom prst="rect">
            <a:avLst/>
          </a:prstGeom>
          <a:noFill/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9906" y="1591055"/>
            <a:ext cx="3911006" cy="239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Wearable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204"/>
            <a:ext cx="8229600" cy="5114146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“Project Glass</a:t>
            </a:r>
            <a:r>
              <a:rPr lang="en-US" sz="2800" dirty="0" smtClean="0"/>
              <a:t> is a research and development program by Google to prototype and build an augmented reality head-mounted display (or HMD).”   </a:t>
            </a:r>
            <a:r>
              <a:rPr lang="en-US" sz="1800" dirty="0" smtClean="0">
                <a:hlinkClick r:id="rId2"/>
              </a:rPr>
              <a:t>http://en.wikipedia.org/wiki/Project_Glass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 algn="ctr">
              <a:buNone/>
            </a:pPr>
            <a:r>
              <a:rPr lang="en-US" sz="1800" dirty="0" smtClean="0">
                <a:hlinkClick r:id="rId3"/>
              </a:rPr>
              <a:t>http://www.youtube.com/watch?v=9c6W4CCU9M4</a:t>
            </a:r>
            <a:endParaRPr lang="en-US" sz="1800" dirty="0" smtClean="0"/>
          </a:p>
          <a:p>
            <a:pPr algn="ctr">
              <a:buNone/>
            </a:pPr>
            <a:r>
              <a:rPr lang="en-US" sz="1800" dirty="0" smtClean="0"/>
              <a:t>“Project Glass: One Day...”</a:t>
            </a:r>
          </a:p>
          <a:p>
            <a:pPr algn="ctr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7321" y="3036498"/>
            <a:ext cx="3994646" cy="244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93192"/>
            <a:ext cx="8229600" cy="11978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the home: On the shoulders of</a:t>
            </a:r>
            <a:br>
              <a:rPr lang="en-US" dirty="0" smtClean="0"/>
            </a:br>
            <a:r>
              <a:rPr lang="en-US" dirty="0" smtClean="0"/>
              <a:t>silicon-and-plastic giants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8-bit generations 1972-1990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Odyssey, Pong, Channel F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Atari 2600, 5200, Odyssey², </a:t>
            </a:r>
            <a:r>
              <a:rPr lang="en-US" dirty="0" err="1" smtClean="0"/>
              <a:t>Intellivision</a:t>
            </a:r>
            <a:r>
              <a:rPr lang="en-US" dirty="0" smtClean="0"/>
              <a:t>, </a:t>
            </a:r>
            <a:r>
              <a:rPr lang="en-US" dirty="0" err="1" smtClean="0"/>
              <a:t>Colecovision</a:t>
            </a:r>
            <a:r>
              <a:rPr lang="en-US" dirty="0" smtClean="0"/>
              <a:t>, </a:t>
            </a:r>
            <a:r>
              <a:rPr lang="en-US" dirty="0" err="1" smtClean="0"/>
              <a:t>Vectrex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Atari 7800, NES, Master System</a:t>
            </a:r>
          </a:p>
          <a:p>
            <a:r>
              <a:rPr lang="en-US" dirty="0" smtClean="0"/>
              <a:t>Fourth generation (16-bit)</a:t>
            </a:r>
          </a:p>
          <a:p>
            <a:pPr lvl="1"/>
            <a:r>
              <a:rPr lang="en-US" dirty="0" smtClean="0"/>
              <a:t>TurboGrafx-16, 1987</a:t>
            </a:r>
          </a:p>
          <a:p>
            <a:pPr lvl="1"/>
            <a:r>
              <a:rPr lang="en-US" dirty="0" smtClean="0"/>
              <a:t>Genesis, 1989 (US)</a:t>
            </a:r>
          </a:p>
          <a:p>
            <a:pPr lvl="1"/>
            <a:r>
              <a:rPr lang="en-US" dirty="0" smtClean="0"/>
              <a:t>Neo-Geo, 1990</a:t>
            </a:r>
          </a:p>
          <a:p>
            <a:pPr lvl="1"/>
            <a:r>
              <a:rPr lang="en-US" dirty="0" smtClean="0"/>
              <a:t>SNES, 1991 (US)</a:t>
            </a:r>
          </a:p>
          <a:p>
            <a:r>
              <a:rPr lang="en-US" dirty="0" smtClean="0"/>
              <a:t>Fifth generation</a:t>
            </a:r>
          </a:p>
          <a:p>
            <a:pPr lvl="1"/>
            <a:r>
              <a:rPr lang="en-US" dirty="0" smtClean="0"/>
              <a:t>Jaguar, 1993</a:t>
            </a:r>
          </a:p>
          <a:p>
            <a:pPr lvl="1"/>
            <a:r>
              <a:rPr lang="en-US" dirty="0" smtClean="0"/>
              <a:t>3DO, 1993</a:t>
            </a:r>
          </a:p>
          <a:p>
            <a:pPr lvl="1"/>
            <a:r>
              <a:rPr lang="en-US" dirty="0" smtClean="0"/>
              <a:t>Saturn, 1994</a:t>
            </a:r>
          </a:p>
          <a:p>
            <a:pPr lvl="1"/>
            <a:r>
              <a:rPr lang="en-US" dirty="0" smtClean="0"/>
              <a:t>PlayStation, 1994</a:t>
            </a:r>
          </a:p>
          <a:p>
            <a:pPr lvl="1"/>
            <a:r>
              <a:rPr lang="en-US" dirty="0" smtClean="0"/>
              <a:t>Nintendo 64, 1996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Sixth Generation</a:t>
            </a:r>
          </a:p>
          <a:p>
            <a:pPr lvl="1"/>
            <a:r>
              <a:rPr lang="en-US" dirty="0" err="1" smtClean="0"/>
              <a:t>DreamCast</a:t>
            </a:r>
            <a:r>
              <a:rPr lang="en-US" dirty="0" smtClean="0"/>
              <a:t>, 1999</a:t>
            </a:r>
          </a:p>
          <a:p>
            <a:pPr lvl="1"/>
            <a:r>
              <a:rPr lang="en-US" dirty="0" smtClean="0"/>
              <a:t>PlayStation2, 2000</a:t>
            </a:r>
          </a:p>
          <a:p>
            <a:pPr lvl="1"/>
            <a:r>
              <a:rPr lang="en-US" dirty="0" smtClean="0"/>
              <a:t>Xbox, 2001</a:t>
            </a:r>
          </a:p>
          <a:p>
            <a:pPr lvl="1"/>
            <a:r>
              <a:rPr lang="en-US" dirty="0" smtClean="0"/>
              <a:t>GameCube, 2001</a:t>
            </a:r>
          </a:p>
          <a:p>
            <a:r>
              <a:rPr lang="en-US" dirty="0" smtClean="0"/>
              <a:t>Seventh generation</a:t>
            </a:r>
          </a:p>
          <a:p>
            <a:pPr lvl="1"/>
            <a:r>
              <a:rPr lang="en-US" dirty="0" smtClean="0"/>
              <a:t>Xbox 360, 2005</a:t>
            </a:r>
          </a:p>
          <a:p>
            <a:pPr lvl="1"/>
            <a:r>
              <a:rPr lang="en-US" dirty="0" err="1" smtClean="0"/>
              <a:t>Wii</a:t>
            </a:r>
            <a:r>
              <a:rPr lang="en-US" dirty="0" smtClean="0"/>
              <a:t>, 2006</a:t>
            </a:r>
          </a:p>
          <a:p>
            <a:pPr lvl="1"/>
            <a:r>
              <a:rPr lang="en-US" dirty="0" smtClean="0"/>
              <a:t>PlayStation3, 2006 (US)</a:t>
            </a:r>
          </a:p>
          <a:p>
            <a:r>
              <a:rPr lang="en-US" dirty="0" smtClean="0"/>
              <a:t>Eighth generation</a:t>
            </a:r>
          </a:p>
          <a:p>
            <a:pPr lvl="1"/>
            <a:r>
              <a:rPr lang="en-US" dirty="0" err="1" smtClean="0"/>
              <a:t>Wii</a:t>
            </a:r>
            <a:r>
              <a:rPr lang="en-US" dirty="0" smtClean="0"/>
              <a:t> U 2012</a:t>
            </a:r>
          </a:p>
          <a:p>
            <a:pPr lvl="1"/>
            <a:r>
              <a:rPr lang="en-US" dirty="0" smtClean="0"/>
              <a:t>PlayStation 4, codename “</a:t>
            </a:r>
            <a:r>
              <a:rPr lang="en-US" dirty="0" err="1" smtClean="0"/>
              <a:t>Orbis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Xbox 720, codename “Durango”</a:t>
            </a:r>
          </a:p>
          <a:p>
            <a:pPr lvl="1"/>
            <a:r>
              <a:rPr lang="en-US" dirty="0" err="1" smtClean="0"/>
              <a:t>Ouya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Wearable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618488"/>
            <a:ext cx="8266176" cy="47370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"Valve's 'Terminator Vision' concept sees computer generated overlays added directly over your field of view in order to create a revolutionary new approach to gaming.“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2600" dirty="0" smtClean="0">
                <a:hlinkClick r:id="rId2"/>
              </a:rPr>
              <a:t>http://www.gamesindustry.biz/articles/digitalfoundry-in-theory-valves-wearable-computing-concept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5223" y="3427372"/>
            <a:ext cx="3239133" cy="179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343" y="1898142"/>
            <a:ext cx="3485865" cy="4398323"/>
          </a:xfrm>
        </p:spPr>
        <p:txBody>
          <a:bodyPr>
            <a:normAutofit/>
          </a:bodyPr>
          <a:lstStyle/>
          <a:p>
            <a:r>
              <a:rPr lang="en-US" dirty="0" smtClean="0"/>
              <a:t>A mobile AR device – not a VR device tethered to a PC</a:t>
            </a:r>
          </a:p>
          <a:p>
            <a:r>
              <a:rPr lang="en-US" dirty="0" smtClean="0"/>
              <a:t>A see-through </a:t>
            </a:r>
            <a:r>
              <a:rPr lang="en-US" dirty="0" smtClean="0"/>
              <a:t>HUD or HMD</a:t>
            </a:r>
            <a:endParaRPr lang="en-US" dirty="0" smtClean="0"/>
          </a:p>
          <a:p>
            <a:r>
              <a:rPr lang="en-US" dirty="0" smtClean="0"/>
              <a:t>But even more than that</a:t>
            </a:r>
            <a:r>
              <a:rPr lang="en-US" dirty="0" smtClean="0"/>
              <a:t>...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797296" y="5422392"/>
            <a:ext cx="2896648" cy="874072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sz="1600" dirty="0" smtClean="0"/>
              <a:t>Image: </a:t>
            </a:r>
            <a:r>
              <a:rPr lang="en-US" sz="1600" dirty="0" smtClean="0"/>
              <a:t>venturebeat.com</a:t>
            </a:r>
          </a:p>
          <a:p>
            <a:pPr algn="r">
              <a:buNone/>
            </a:pPr>
            <a:r>
              <a:rPr lang="en-US" sz="1600" dirty="0" smtClean="0"/>
              <a:t>(modified)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785747"/>
            <a:ext cx="4114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609600" y="685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1" name="Text Box 11"/>
          <p:cNvSpPr txBox="1">
            <a:spLocks noChangeArrowheads="1"/>
          </p:cNvSpPr>
          <p:nvPr/>
        </p:nvSpPr>
        <p:spPr bwMode="auto">
          <a:xfrm>
            <a:off x="152400" y="6858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b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28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04800" y="1447800"/>
            <a:ext cx="4191000" cy="5029200"/>
          </a:xfrm>
          <a:prstGeom prst="rect">
            <a:avLst/>
          </a:prstGeom>
        </p:spPr>
        <p:txBody>
          <a:bodyPr/>
          <a:lstStyle/>
          <a:p>
            <a:pPr marL="514350" indent="-514350" eaLnBrk="1" hangingPunct="1">
              <a:spcBef>
                <a:spcPct val="20000"/>
              </a:spcBef>
              <a:buFont typeface="Calibri" pitchFamily="34" charset="0"/>
              <a:buAutoNum type="arabicPeriod"/>
              <a:defRPr/>
            </a:pPr>
            <a:endParaRPr lang="en-US" sz="1800" kern="0" dirty="0">
              <a:latin typeface="+mn-lt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6" y="0"/>
            <a:ext cx="914132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249" y="512064"/>
            <a:ext cx="3502152" cy="454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" y="2176272"/>
            <a:ext cx="5980176" cy="4179288"/>
          </a:xfrm>
        </p:spPr>
        <p:txBody>
          <a:bodyPr/>
          <a:lstStyle/>
          <a:p>
            <a:r>
              <a:rPr lang="en-US" dirty="0" smtClean="0"/>
              <a:t>The headset is just a display and receiver/transmitter, not a game machine per se</a:t>
            </a:r>
          </a:p>
          <a:p>
            <a:r>
              <a:rPr lang="en-US" dirty="0" smtClean="0"/>
              <a:t>The game logic, collision detection, scoring, and all user inputs are calculated on a server in the cloud</a:t>
            </a:r>
          </a:p>
          <a:p>
            <a:r>
              <a:rPr lang="en-US" dirty="0" smtClean="0"/>
              <a:t>Cloud connection: </a:t>
            </a:r>
            <a:r>
              <a:rPr lang="en-US" dirty="0" err="1" smtClean="0"/>
              <a:t>smartphone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0" y="5506279"/>
            <a:ext cx="514350" cy="52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2784" y="5029200"/>
            <a:ext cx="1561338" cy="156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512064"/>
            <a:ext cx="8092440" cy="914400"/>
          </a:xfrm>
        </p:spPr>
        <p:txBody>
          <a:bodyPr/>
          <a:lstStyle/>
          <a:p>
            <a:r>
              <a:rPr lang="en-US" dirty="0" smtClean="0"/>
              <a:t>GPS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4360" y="2249424"/>
            <a:ext cx="8092440" cy="4106136"/>
          </a:xfrm>
        </p:spPr>
        <p:txBody>
          <a:bodyPr>
            <a:normAutofit/>
          </a:bodyPr>
          <a:lstStyle/>
          <a:p>
            <a:r>
              <a:rPr lang="en-US" dirty="0" smtClean="0"/>
              <a:t>Multi-player shooter – GPS knows </a:t>
            </a:r>
            <a:r>
              <a:rPr lang="en-US" dirty="0" smtClean="0"/>
              <a:t>location of your </a:t>
            </a:r>
            <a:r>
              <a:rPr lang="en-US" dirty="0" smtClean="0"/>
              <a:t>opponents (alien </a:t>
            </a:r>
            <a:r>
              <a:rPr lang="en-US" dirty="0" smtClean="0"/>
              <a:t>monsters</a:t>
            </a:r>
            <a:r>
              <a:rPr lang="en-US" dirty="0" smtClean="0"/>
              <a:t>, </a:t>
            </a:r>
            <a:r>
              <a:rPr lang="en-US" dirty="0" smtClean="0"/>
              <a:t>for example</a:t>
            </a:r>
            <a:r>
              <a:rPr lang="en-US" dirty="0" smtClean="0"/>
              <a:t>), </a:t>
            </a:r>
            <a:r>
              <a:rPr lang="en-US" dirty="0" smtClean="0"/>
              <a:t>in relation to your real world location</a:t>
            </a:r>
          </a:p>
          <a:p>
            <a:r>
              <a:rPr lang="en-US" dirty="0" smtClean="0"/>
              <a:t>HUD can overlay </a:t>
            </a:r>
            <a:r>
              <a:rPr lang="en-US" dirty="0" smtClean="0"/>
              <a:t>alien monster image </a:t>
            </a:r>
            <a:r>
              <a:rPr lang="en-US" dirty="0" smtClean="0"/>
              <a:t>(for example) over the visible actual opponent</a:t>
            </a:r>
          </a:p>
          <a:p>
            <a:r>
              <a:rPr lang="en-US" dirty="0" smtClean="0"/>
              <a:t>Can also </a:t>
            </a:r>
            <a:r>
              <a:rPr lang="en-US" dirty="0" smtClean="0"/>
              <a:t>show you</a:t>
            </a:r>
            <a:r>
              <a:rPr lang="en-US" dirty="0" smtClean="0"/>
              <a:t> </a:t>
            </a:r>
            <a:r>
              <a:rPr lang="en-US" dirty="0" smtClean="0"/>
              <a:t>an A.I. </a:t>
            </a:r>
            <a:r>
              <a:rPr lang="en-US" dirty="0" smtClean="0"/>
              <a:t>alien monster</a:t>
            </a:r>
            <a:r>
              <a:rPr lang="en-US" dirty="0" smtClean="0"/>
              <a:t> </a:t>
            </a:r>
            <a:r>
              <a:rPr lang="en-US" dirty="0" smtClean="0"/>
              <a:t>where no actual person exists</a:t>
            </a:r>
          </a:p>
          <a:p>
            <a:pPr>
              <a:buNone/>
            </a:pPr>
            <a:endParaRPr lang="en-US" sz="1100" dirty="0" smtClean="0"/>
          </a:p>
          <a:p>
            <a:pPr>
              <a:buNone/>
            </a:pPr>
            <a:r>
              <a:rPr lang="en-US" sz="1100" dirty="0" smtClean="0"/>
              <a:t>Image: Defenseindustrydaily.com</a:t>
            </a:r>
          </a:p>
          <a:p>
            <a:pPr>
              <a:buNone/>
            </a:pP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2312" y="0"/>
            <a:ext cx="3462528" cy="220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5100" y="283464"/>
            <a:ext cx="3194812" cy="17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512064"/>
            <a:ext cx="8156448" cy="914400"/>
          </a:xfrm>
        </p:spPr>
        <p:txBody>
          <a:bodyPr/>
          <a:lstStyle/>
          <a:p>
            <a:r>
              <a:rPr lang="en-US" dirty="0" smtClean="0"/>
              <a:t>Wearable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897" y="2051810"/>
            <a:ext cx="8622792" cy="4504438"/>
          </a:xfrm>
        </p:spPr>
        <p:txBody>
          <a:bodyPr>
            <a:normAutofit/>
          </a:bodyPr>
          <a:lstStyle/>
          <a:p>
            <a:r>
              <a:rPr lang="en-US" dirty="0" smtClean="0"/>
              <a:t>Can see what the player sees</a:t>
            </a:r>
          </a:p>
          <a:p>
            <a:r>
              <a:rPr lang="en-US" dirty="0" smtClean="0"/>
              <a:t>Can see player’s hand movements (when hand in camera’s field of view)</a:t>
            </a:r>
          </a:p>
          <a:p>
            <a:r>
              <a:rPr lang="en-US" dirty="0" smtClean="0"/>
              <a:t>Can upload player’s view to the game in the cloud</a:t>
            </a:r>
          </a:p>
          <a:p>
            <a:r>
              <a:rPr lang="en-US" dirty="0" smtClean="0"/>
              <a:t>Can give spectators, commentators, opponents a view of the game from player’s POV</a:t>
            </a:r>
          </a:p>
          <a:p>
            <a:r>
              <a:rPr lang="en-US" sz="2400" dirty="0" smtClean="0">
                <a:hlinkClick r:id="rId3"/>
              </a:rPr>
              <a:t>http://andrewsullivan.thedailybeast.com/2012/06/the-future-of-seeing.html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Bluetooth 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426464"/>
            <a:ext cx="8467344" cy="3205353"/>
          </a:xfrm>
        </p:spPr>
        <p:txBody>
          <a:bodyPr>
            <a:normAutofit/>
          </a:bodyPr>
          <a:lstStyle/>
          <a:p>
            <a:r>
              <a:rPr lang="en-US" dirty="0" smtClean="0"/>
              <a:t>Ring can include several micro sensors (e.g. accelerometer, gyroscope, magnetometer...) </a:t>
            </a:r>
          </a:p>
          <a:p>
            <a:r>
              <a:rPr lang="en-US" dirty="0" smtClean="0"/>
              <a:t>Better input than can be obtained by camera view of hand</a:t>
            </a:r>
          </a:p>
          <a:p>
            <a:r>
              <a:rPr lang="en-US" dirty="0" smtClean="0"/>
              <a:t>In the works: Swedish university, </a:t>
            </a:r>
            <a:r>
              <a:rPr lang="en-US" dirty="0" err="1" smtClean="0"/>
              <a:t>Ringbow</a:t>
            </a:r>
            <a:r>
              <a:rPr lang="en-US" dirty="0" smtClean="0"/>
              <a:t> (pictured)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8850" name="Picture 2" descr="http://www.blogcdn.com/www.joystiq.com/media/2012/06/ringb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7113" y="4041649"/>
            <a:ext cx="4301633" cy="2816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466344"/>
            <a:ext cx="8156448" cy="960120"/>
          </a:xfrm>
        </p:spPr>
        <p:txBody>
          <a:bodyPr/>
          <a:lstStyle/>
          <a:p>
            <a:r>
              <a:rPr lang="en-US" dirty="0" smtClean="0"/>
              <a:t>No recycling this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225296"/>
            <a:ext cx="8266176" cy="5130264"/>
          </a:xfrm>
        </p:spPr>
        <p:txBody>
          <a:bodyPr/>
          <a:lstStyle/>
          <a:p>
            <a:r>
              <a:rPr lang="en-US" dirty="0" smtClean="0"/>
              <a:t>When mobile games came on the scene, game designers harkened back to the simplicity of 2600 and LCD games</a:t>
            </a:r>
          </a:p>
          <a:p>
            <a:r>
              <a:rPr lang="en-US" dirty="0" smtClean="0"/>
              <a:t>But with AR glasses? </a:t>
            </a:r>
            <a:r>
              <a:rPr lang="en-US" u="sng" dirty="0" smtClean="0"/>
              <a:t> Whole new ball game!</a:t>
            </a:r>
            <a:r>
              <a:rPr lang="en-US" dirty="0" smtClean="0"/>
              <a:t> 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6216" y="3246121"/>
            <a:ext cx="5067890" cy="29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926080" y="6198990"/>
            <a:ext cx="2760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 whole </a:t>
            </a:r>
            <a:r>
              <a:rPr lang="en-US" dirty="0" smtClean="0"/>
              <a:t>new ball game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389888"/>
          </a:xfrm>
        </p:spPr>
        <p:txBody>
          <a:bodyPr/>
          <a:lstStyle/>
          <a:p>
            <a:r>
              <a:rPr lang="en-US" dirty="0" smtClean="0"/>
              <a:t>What kind of games can be played on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901952"/>
            <a:ext cx="8238744" cy="44536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First-person shooters – multi-player or single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Drawback: death by cop</a:t>
            </a:r>
          </a:p>
          <a:p>
            <a:r>
              <a:rPr lang="en-US" dirty="0" smtClean="0"/>
              <a:t>Scavenger hunts, treasure hunts, dungeon crawls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Drawback: arrest for trespassing</a:t>
            </a:r>
          </a:p>
          <a:p>
            <a:r>
              <a:rPr lang="en-US" dirty="0" smtClean="0"/>
              <a:t>Map conquest à la Risk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Drawback: actual global conquest</a:t>
            </a:r>
          </a:p>
          <a:p>
            <a:r>
              <a:rPr lang="en-US" dirty="0" err="1" smtClean="0"/>
              <a:t>Parkour</a:t>
            </a:r>
            <a:r>
              <a:rPr lang="en-US" dirty="0" smtClean="0"/>
              <a:t> planning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Drawback: ambulance/hospital/funeral bills</a:t>
            </a:r>
          </a:p>
          <a:p>
            <a:r>
              <a:rPr lang="en-US" dirty="0" smtClean="0"/>
              <a:t>Sliding block puzzles; draw pictures in the air; draw pictures on the Earth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Drawback: look like a dork (so what else is new?)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Wii</a:t>
            </a:r>
            <a:r>
              <a:rPr lang="en-US" dirty="0" smtClean="0"/>
              <a:t> U </a:t>
            </a:r>
            <a:r>
              <a:rPr lang="en-US" dirty="0" err="1" smtClean="0"/>
              <a:t>GamePad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426464"/>
            <a:ext cx="8275320" cy="492909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Weapon aim, firing control 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(Legend of Zelda: </a:t>
            </a:r>
            <a:r>
              <a:rPr lang="en-US" sz="2300" dirty="0" err="1" smtClean="0">
                <a:solidFill>
                  <a:schemeClr val="tx1">
                    <a:lumMod val="75000"/>
                  </a:schemeClr>
                </a:solidFill>
              </a:rPr>
              <a:t>BattleQuest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,  Nintendo Land: </a:t>
            </a:r>
            <a:r>
              <a:rPr lang="en-US" sz="2300" dirty="0" err="1" smtClean="0">
                <a:solidFill>
                  <a:schemeClr val="tx1">
                    <a:lumMod val="75000"/>
                  </a:schemeClr>
                </a:solidFill>
              </a:rPr>
              <a:t>Takamaru’s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 Castle)</a:t>
            </a:r>
          </a:p>
          <a:p>
            <a:r>
              <a:rPr lang="en-US" b="1" dirty="0" smtClean="0"/>
              <a:t>Pinball control 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(Nintendo Land: Donkey Kong’s Crash Course)</a:t>
            </a:r>
          </a:p>
          <a:p>
            <a:r>
              <a:rPr lang="en-US" b="1" dirty="0" smtClean="0"/>
              <a:t>Flashlight control 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(Nintendo Land: Luigi’s Ghost Mansion)</a:t>
            </a:r>
          </a:p>
          <a:p>
            <a:r>
              <a:rPr lang="en-US" b="1" dirty="0" smtClean="0"/>
              <a:t>Personal POV map view 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en-US" sz="2300" dirty="0" err="1" smtClean="0">
                <a:solidFill>
                  <a:schemeClr val="tx1">
                    <a:lumMod val="75000"/>
                  </a:schemeClr>
                </a:solidFill>
              </a:rPr>
              <a:t>Zombi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 U, </a:t>
            </a:r>
            <a:r>
              <a:rPr lang="en-US" sz="2300" dirty="0" err="1" smtClean="0">
                <a:solidFill>
                  <a:schemeClr val="tx1">
                    <a:lumMod val="75000"/>
                  </a:schemeClr>
                </a:solidFill>
              </a:rPr>
              <a:t>Pikmin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 3, Batman </a:t>
            </a:r>
            <a:r>
              <a:rPr lang="en-US" sz="2300" dirty="0" err="1" smtClean="0">
                <a:solidFill>
                  <a:schemeClr val="tx1">
                    <a:lumMod val="75000"/>
                  </a:schemeClr>
                </a:solidFill>
              </a:rPr>
              <a:t>Arkham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 City: Armored Edition)</a:t>
            </a:r>
          </a:p>
          <a:p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person POV (on TV: 3</a:t>
            </a:r>
            <a:r>
              <a:rPr lang="en-US" b="1" baseline="30000" dirty="0" smtClean="0"/>
              <a:t>rd</a:t>
            </a:r>
            <a:r>
              <a:rPr lang="en-US" b="1" dirty="0" smtClean="0"/>
              <a:t>-person POV </a:t>
            </a:r>
            <a:r>
              <a:rPr lang="en-US" b="1" dirty="0" err="1" smtClean="0"/>
              <a:t>splitscreen</a:t>
            </a:r>
            <a:r>
              <a:rPr lang="en-US" b="1" dirty="0" smtClean="0"/>
              <a:t>) 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(Nintendo Land: Animal Crossing: Sweet Day, Tank </a:t>
            </a:r>
            <a:r>
              <a:rPr lang="en-US" sz="2300" dirty="0" err="1" smtClean="0">
                <a:solidFill>
                  <a:schemeClr val="tx1">
                    <a:lumMod val="75000"/>
                  </a:schemeClr>
                </a:solidFill>
              </a:rPr>
              <a:t>Tank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300" dirty="0" err="1" smtClean="0">
                <a:solidFill>
                  <a:schemeClr val="tx1">
                    <a:lumMod val="75000"/>
                  </a:schemeClr>
                </a:solidFill>
              </a:rPr>
              <a:t>Tank</a:t>
            </a:r>
            <a:r>
              <a:rPr lang="en-US" sz="2300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  <a:p>
            <a:r>
              <a:rPr lang="en-US" b="1" dirty="0" smtClean="0"/>
              <a:t>Game/character stats </a:t>
            </a:r>
            <a:r>
              <a:rPr lang="en-US" sz="2100" dirty="0" smtClean="0">
                <a:solidFill>
                  <a:schemeClr val="tx1">
                    <a:lumMod val="75000"/>
                  </a:schemeClr>
                </a:solidFill>
              </a:rPr>
              <a:t>(Ninja </a:t>
            </a:r>
            <a:r>
              <a:rPr lang="en-US" sz="2100" dirty="0" err="1" smtClean="0">
                <a:solidFill>
                  <a:schemeClr val="tx1">
                    <a:lumMod val="75000"/>
                  </a:schemeClr>
                </a:solidFill>
              </a:rPr>
              <a:t>Gaiden</a:t>
            </a:r>
            <a:r>
              <a:rPr lang="en-US" sz="2100" dirty="0" smtClean="0">
                <a:solidFill>
                  <a:schemeClr val="tx1">
                    <a:lumMod val="75000"/>
                  </a:schemeClr>
                </a:solidFill>
              </a:rPr>
              <a:t> 3: Razor’s Edge)</a:t>
            </a:r>
          </a:p>
          <a:p>
            <a:r>
              <a:rPr lang="en-US" b="1" dirty="0" err="1" smtClean="0"/>
              <a:t>Touchscreen</a:t>
            </a:r>
            <a:r>
              <a:rPr lang="en-US" b="1" dirty="0" smtClean="0"/>
              <a:t> control </a:t>
            </a:r>
            <a:r>
              <a:rPr lang="en-US" sz="2100" dirty="0" smtClean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en-US" sz="2100" dirty="0" err="1" smtClean="0">
                <a:solidFill>
                  <a:schemeClr val="tx1">
                    <a:lumMod val="75000"/>
                  </a:schemeClr>
                </a:solidFill>
              </a:rPr>
              <a:t>Rayman</a:t>
            </a:r>
            <a:r>
              <a:rPr lang="en-US" sz="2100" dirty="0" smtClean="0">
                <a:solidFill>
                  <a:schemeClr val="tx1">
                    <a:lumMod val="75000"/>
                  </a:schemeClr>
                </a:solidFill>
              </a:rPr>
              <a:t> Legends, Trine 2, </a:t>
            </a:r>
            <a:r>
              <a:rPr lang="en-US" sz="2100" dirty="0" err="1" smtClean="0">
                <a:solidFill>
                  <a:schemeClr val="tx1">
                    <a:lumMod val="75000"/>
                  </a:schemeClr>
                </a:solidFill>
              </a:rPr>
              <a:t>Scribblenauts</a:t>
            </a:r>
            <a:r>
              <a:rPr lang="en-US" sz="2100" dirty="0" smtClean="0">
                <a:solidFill>
                  <a:schemeClr val="tx1">
                    <a:lumMod val="75000"/>
                  </a:schemeClr>
                </a:solidFill>
              </a:rPr>
              <a:t> Unlimited, New Super Mario Brothers U, Batman </a:t>
            </a:r>
            <a:r>
              <a:rPr lang="en-US" sz="2100" dirty="0" err="1" smtClean="0">
                <a:solidFill>
                  <a:schemeClr val="tx1">
                    <a:lumMod val="75000"/>
                  </a:schemeClr>
                </a:solidFill>
              </a:rPr>
              <a:t>Arkham</a:t>
            </a:r>
            <a:r>
              <a:rPr lang="en-US" sz="2100" dirty="0" smtClean="0">
                <a:solidFill>
                  <a:schemeClr val="tx1">
                    <a:lumMod val="75000"/>
                  </a:schemeClr>
                </a:solidFill>
              </a:rPr>
              <a:t> City: Armored Edition)</a:t>
            </a:r>
          </a:p>
          <a:p>
            <a:r>
              <a:rPr lang="en-US" dirty="0" smtClean="0"/>
              <a:t>Can work in tandem with </a:t>
            </a:r>
            <a:r>
              <a:rPr lang="en-US" dirty="0" err="1" smtClean="0"/>
              <a:t>Wii</a:t>
            </a:r>
            <a:r>
              <a:rPr lang="en-US" dirty="0" smtClean="0"/>
              <a:t> Remote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0680" y="250149"/>
            <a:ext cx="1987296" cy="104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Treasure Hunt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2999"/>
            <a:ext cx="7031567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Treasure Hunt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Treasure Hunt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Alien Beast FPS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81826"/>
            <a:ext cx="7205284" cy="540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Alien Beast FPS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07876"/>
            <a:ext cx="7223760" cy="54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Alien Beast FPS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53032"/>
            <a:ext cx="7269480" cy="544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49224"/>
            <a:ext cx="7772400" cy="777240"/>
          </a:xfrm>
        </p:spPr>
        <p:txBody>
          <a:bodyPr/>
          <a:lstStyle/>
          <a:p>
            <a:r>
              <a:rPr lang="en-US" strike="sngStrike" dirty="0" smtClean="0"/>
              <a:t>Un</a:t>
            </a:r>
            <a:r>
              <a:rPr lang="en-US" dirty="0" smtClean="0"/>
              <a:t>foreseeable 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76" y="1426464"/>
            <a:ext cx="8193024" cy="4929096"/>
          </a:xfrm>
        </p:spPr>
        <p:txBody>
          <a:bodyPr/>
          <a:lstStyle/>
          <a:p>
            <a:r>
              <a:rPr lang="en-US" dirty="0" smtClean="0"/>
              <a:t>You thought texting while walking was bad??</a:t>
            </a:r>
          </a:p>
          <a:p>
            <a:r>
              <a:rPr lang="en-US" dirty="0" smtClean="0"/>
              <a:t>There will be laws!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026" name="Picture 2" descr="http://blog.focusdriven.org/wp-content/uploads/2012/02/us_house_chamb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4310" y="2852929"/>
            <a:ext cx="6035975" cy="3928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2229" y="2197008"/>
            <a:ext cx="3135571" cy="218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1627632"/>
            <a:ext cx="5420165" cy="47279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...warn players about real-world dangers?  Cliffs, tall buildings, lions, tigers, bears</a:t>
            </a:r>
          </a:p>
          <a:p>
            <a:r>
              <a:rPr lang="en-US" dirty="0" smtClean="0"/>
              <a:t>...make sure players don’t play in traffic?</a:t>
            </a:r>
          </a:p>
          <a:p>
            <a:r>
              <a:rPr lang="en-US" dirty="0" smtClean="0"/>
              <a:t>...keep game from being played where games not appropriate?  Airports, schools, malls, libraries, cemeteries, religious centers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9672" y="164592"/>
            <a:ext cx="1867662" cy="186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9672" y="4606290"/>
            <a:ext cx="2032254" cy="203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9792" y="4198937"/>
            <a:ext cx="3048000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2.bp.blogspot.com/_HOfY71whEUc/Slvbnm_K4EI/AAAAAAAAAtw/iaACAABHSU8/s320/ar-glass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0767" y="154784"/>
            <a:ext cx="2867025" cy="16287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512064"/>
            <a:ext cx="8074152" cy="914400"/>
          </a:xfrm>
        </p:spPr>
        <p:txBody>
          <a:bodyPr/>
          <a:lstStyle/>
          <a:p>
            <a:r>
              <a:rPr lang="en-US" dirty="0" smtClean="0"/>
              <a:t>Is this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426464"/>
            <a:ext cx="8330184" cy="4929096"/>
          </a:xfrm>
        </p:spPr>
        <p:txBody>
          <a:bodyPr>
            <a:normAutofit/>
          </a:bodyPr>
          <a:lstStyle/>
          <a:p>
            <a:r>
              <a:rPr lang="en-US" dirty="0" smtClean="0"/>
              <a:t>Will this be the hotness of the next decade?</a:t>
            </a:r>
          </a:p>
          <a:p>
            <a:r>
              <a:rPr lang="en-US" dirty="0" smtClean="0"/>
              <a:t>Of course I have no idea!  </a:t>
            </a:r>
            <a:r>
              <a:rPr lang="en-US" i="1" dirty="0" smtClean="0"/>
              <a:t>Nobody can predict the future.  </a:t>
            </a:r>
            <a:r>
              <a:rPr lang="en-US" dirty="0" smtClean="0"/>
              <a:t>“He who believes he can predict is least likely to predict correctly”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Taleb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“The Black Swan” </a:t>
            </a:r>
          </a:p>
          <a:p>
            <a:r>
              <a:rPr lang="en-US" dirty="0" smtClean="0"/>
              <a:t>What will be hot depends on who the player is, </a:t>
            </a:r>
          </a:p>
          <a:p>
            <a:r>
              <a:rPr lang="en-US" dirty="0" smtClean="0"/>
              <a:t>How s/he wants to play,</a:t>
            </a:r>
          </a:p>
          <a:p>
            <a:r>
              <a:rPr lang="en-US" dirty="0" smtClean="0"/>
              <a:t>And where.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200" dirty="0" smtClean="0"/>
              <a:t>Images: theclevermonkey.blogspot.com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“This is it.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4680" y="1591056"/>
            <a:ext cx="5455920" cy="476450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This is the seminal point. Where there’s a reasonable chance that out of this will explode all the wearable gaming stuff we've been treating as science fiction for so many years." 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- Michael </a:t>
            </a:r>
            <a:r>
              <a:rPr lang="en-US" sz="2400" dirty="0" err="1" smtClean="0">
                <a:solidFill>
                  <a:schemeClr val="tx1">
                    <a:lumMod val="65000"/>
                  </a:schemeClr>
                </a:solidFill>
              </a:rPr>
              <a:t>Abrash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, Valve (Virtual Insanity, </a:t>
            </a:r>
            <a:r>
              <a:rPr lang="en-US" sz="2400" dirty="0" err="1" smtClean="0">
                <a:solidFill>
                  <a:schemeClr val="tx1">
                    <a:lumMod val="65000"/>
                  </a:schemeClr>
                </a:solidFill>
              </a:rPr>
              <a:t>QuakeCon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 2012 panel) </a:t>
            </a:r>
            <a:r>
              <a:rPr lang="en-US" sz="2000" dirty="0" smtClean="0">
                <a:hlinkClick r:id="rId2"/>
              </a:rPr>
              <a:t>http://youtu.be/8gaqQdyfAz8?hd=1</a:t>
            </a:r>
            <a:endParaRPr lang="en-US" dirty="0" smtClean="0">
              <a:solidFill>
                <a:schemeClr val="tx1">
                  <a:lumMod val="6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230" y="1761554"/>
            <a:ext cx="28384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Rumor has it...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426464"/>
            <a:ext cx="4038600" cy="518464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Xbox 720</a:t>
            </a:r>
          </a:p>
          <a:p>
            <a:r>
              <a:rPr lang="en-US" dirty="0" smtClean="0"/>
              <a:t>Xmas 2013.  </a:t>
            </a:r>
          </a:p>
          <a:p>
            <a:r>
              <a:rPr lang="en-US" dirty="0" smtClean="0"/>
              <a:t>To include </a:t>
            </a:r>
            <a:r>
              <a:rPr lang="en-US" dirty="0" err="1" smtClean="0"/>
              <a:t>Blu</a:t>
            </a:r>
            <a:r>
              <a:rPr lang="en-US" dirty="0" smtClean="0"/>
              <a:t>-ray and DVR functionality. 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-gen </a:t>
            </a:r>
            <a:r>
              <a:rPr lang="en-US" dirty="0" err="1" smtClean="0"/>
              <a:t>Kinect</a:t>
            </a:r>
            <a:r>
              <a:rPr lang="en-US" dirty="0" smtClean="0"/>
              <a:t> included.  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-hand game sales to be prevented somehow. </a:t>
            </a:r>
          </a:p>
          <a:p>
            <a:r>
              <a:rPr lang="en-US" dirty="0" smtClean="0"/>
              <a:t>Code name “Durango,” may be released as “Xbox Infinity” (clue: xbox8.com).</a:t>
            </a:r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r>
              <a:rPr lang="en-US" sz="1500" dirty="0" smtClean="0"/>
              <a:t>Images: techradar.com</a:t>
            </a:r>
            <a:endParaRPr lang="en-US" sz="15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426465"/>
            <a:ext cx="4038600" cy="518464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PlayStation 4</a:t>
            </a:r>
          </a:p>
          <a:p>
            <a:r>
              <a:rPr lang="en-US" dirty="0" smtClean="0"/>
              <a:t>Xmas 2013. </a:t>
            </a:r>
          </a:p>
          <a:p>
            <a:r>
              <a:rPr lang="en-US" dirty="0" smtClean="0"/>
              <a:t>Expect stronger Vita linkage, maybe Android/Google </a:t>
            </a:r>
            <a:r>
              <a:rPr lang="en-US" dirty="0" smtClean="0"/>
              <a:t>tie-in, maybe with ads. 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-hand </a:t>
            </a:r>
            <a:r>
              <a:rPr lang="en-US" dirty="0" smtClean="0"/>
              <a:t>games lockout.</a:t>
            </a:r>
          </a:p>
          <a:p>
            <a:r>
              <a:rPr lang="en-US" dirty="0" smtClean="0"/>
              <a:t>Not backward compatible.</a:t>
            </a:r>
            <a:endParaRPr lang="en-US" dirty="0" smtClean="0"/>
          </a:p>
          <a:p>
            <a:r>
              <a:rPr lang="en-US" dirty="0" smtClean="0"/>
              <a:t>Expect a </a:t>
            </a:r>
            <a:r>
              <a:rPr lang="en-US" dirty="0" err="1" smtClean="0"/>
              <a:t>Gaikai</a:t>
            </a:r>
            <a:r>
              <a:rPr lang="en-US" dirty="0" smtClean="0"/>
              <a:t> tie-in.</a:t>
            </a:r>
          </a:p>
          <a:p>
            <a:r>
              <a:rPr lang="en-US" dirty="0" smtClean="0"/>
              <a:t>May be released as “</a:t>
            </a:r>
            <a:r>
              <a:rPr lang="en-US" dirty="0" err="1" smtClean="0"/>
              <a:t>Orbis</a:t>
            </a:r>
            <a:r>
              <a:rPr lang="en-US" dirty="0" smtClean="0"/>
              <a:t>” </a:t>
            </a:r>
            <a:r>
              <a:rPr lang="en-US" dirty="0" smtClean="0"/>
              <a:t>(“</a:t>
            </a:r>
            <a:r>
              <a:rPr lang="en-US" dirty="0" err="1" smtClean="0"/>
              <a:t>Orbis</a:t>
            </a:r>
            <a:r>
              <a:rPr lang="en-US" dirty="0" smtClean="0"/>
              <a:t> </a:t>
            </a:r>
            <a:r>
              <a:rPr lang="en-US" dirty="0" smtClean="0"/>
              <a:t>Vitae” = “Circle of Life”).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6804" name="Picture 4" descr="Xbox 720 release date, news and rumou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2944" y="135508"/>
            <a:ext cx="2296795" cy="1290957"/>
          </a:xfrm>
          <a:prstGeom prst="rect">
            <a:avLst/>
          </a:prstGeom>
          <a:noFill/>
        </p:spPr>
      </p:pic>
      <p:pic>
        <p:nvPicPr>
          <p:cNvPr id="76806" name="Picture 6" descr="PS4 release date, news and rumou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1008" y="135509"/>
            <a:ext cx="2296792" cy="12909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374904"/>
            <a:ext cx="8028432" cy="1051560"/>
          </a:xfrm>
        </p:spPr>
        <p:txBody>
          <a:bodyPr/>
          <a:lstStyle/>
          <a:p>
            <a:r>
              <a:rPr lang="en-US" dirty="0" smtClean="0"/>
              <a:t>Let’s wrap it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2" y="1207008"/>
            <a:ext cx="4471416" cy="5148552"/>
          </a:xfrm>
        </p:spPr>
        <p:txBody>
          <a:bodyPr>
            <a:normAutofit/>
          </a:bodyPr>
          <a:lstStyle/>
          <a:p>
            <a:r>
              <a:rPr lang="en-US" dirty="0" smtClean="0"/>
              <a:t>Coexisting platforms – TV, desktop, tablet, </a:t>
            </a:r>
            <a:r>
              <a:rPr lang="en-US" dirty="0" err="1" smtClean="0"/>
              <a:t>smartphone</a:t>
            </a:r>
            <a:r>
              <a:rPr lang="en-US" dirty="0" smtClean="0"/>
              <a:t>, location-based, wearable – Every possible screen size</a:t>
            </a:r>
          </a:p>
          <a:p>
            <a:r>
              <a:rPr lang="en-US" dirty="0" smtClean="0"/>
              <a:t>Coexisting genres</a:t>
            </a:r>
          </a:p>
          <a:p>
            <a:r>
              <a:rPr lang="en-US" dirty="0" smtClean="0"/>
              <a:t>Coexisting player types – but: “everyone”???</a:t>
            </a:r>
          </a:p>
          <a:p>
            <a:r>
              <a:rPr lang="en-US" dirty="0" smtClean="0"/>
              <a:t>Coexisting business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2" descr="http://farm4.static.flickr.com/3442/3803292951_68005165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4608" y="1236444"/>
            <a:ext cx="3571875" cy="47625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5998944"/>
            <a:ext cx="7772400" cy="3566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Image: girlinterruptedeating.wordpress.com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imagine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26464"/>
            <a:ext cx="8244840" cy="492909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ultimate immersion game: </a:t>
            </a:r>
          </a:p>
          <a:p>
            <a:pPr lvl="1"/>
            <a:r>
              <a:rPr lang="en-US" dirty="0" smtClean="0"/>
              <a:t>Players riding a roller-coaster, inside a projection dome</a:t>
            </a:r>
          </a:p>
          <a:p>
            <a:pPr lvl="1"/>
            <a:r>
              <a:rPr lang="en-US" dirty="0" smtClean="0"/>
              <a:t>Seats equipped with smell-o-vision and </a:t>
            </a:r>
            <a:r>
              <a:rPr lang="en-US" dirty="0" err="1" smtClean="0"/>
              <a:t>tinglers</a:t>
            </a:r>
            <a:endParaRPr lang="en-US" dirty="0" smtClean="0"/>
          </a:p>
          <a:p>
            <a:pPr lvl="1"/>
            <a:r>
              <a:rPr lang="en-US" dirty="0" smtClean="0"/>
              <a:t>TV monitor in front of each player</a:t>
            </a:r>
          </a:p>
          <a:p>
            <a:pPr lvl="1"/>
            <a:r>
              <a:rPr lang="en-US" dirty="0" smtClean="0"/>
              <a:t>Holding a tablet controller</a:t>
            </a:r>
          </a:p>
          <a:p>
            <a:pPr lvl="1"/>
            <a:r>
              <a:rPr lang="en-US" dirty="0" smtClean="0"/>
              <a:t>While wearing AR glasses and glove</a:t>
            </a:r>
          </a:p>
          <a:p>
            <a:pPr lvl="1"/>
            <a:r>
              <a:rPr lang="en-US" dirty="0" smtClean="0"/>
              <a:t>Of course, don’t forget Brain Waves...</a:t>
            </a:r>
          </a:p>
          <a:p>
            <a:endParaRPr lang="en-US" dirty="0" smtClean="0"/>
          </a:p>
          <a:p>
            <a:r>
              <a:rPr lang="en-US" dirty="0" smtClean="0"/>
              <a:t>Sensory overload, anyone?</a:t>
            </a:r>
          </a:p>
          <a:p>
            <a:r>
              <a:rPr lang="en-US" dirty="0" smtClean="0"/>
              <a:t>Whatever happened to </a:t>
            </a:r>
            <a:r>
              <a:rPr lang="en-US" b="1" u="sng" dirty="0" smtClean="0"/>
              <a:t>simple</a:t>
            </a:r>
            <a:r>
              <a:rPr lang="en-US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6148" name="Picture 4" descr="http://inclub.tomsk.ru/uploads/posts/2008-07/1216664169_esp_-_sensory_overload-2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6480" y="3414240"/>
            <a:ext cx="2941321" cy="2941321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2724" y="338328"/>
            <a:ext cx="3209339" cy="165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listening!</a:t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990088"/>
            <a:ext cx="6227064" cy="336547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Tom </a:t>
            </a:r>
            <a:r>
              <a:rPr lang="en-US" dirty="0" err="1" smtClean="0"/>
              <a:t>Sloper</a:t>
            </a:r>
            <a:endParaRPr lang="en-US" dirty="0" smtClean="0"/>
          </a:p>
          <a:p>
            <a:r>
              <a:rPr lang="en-US" dirty="0" smtClean="0"/>
              <a:t>Academic: </a:t>
            </a:r>
            <a:r>
              <a:rPr lang="en-US" dirty="0" smtClean="0">
                <a:hlinkClick r:id="rId2"/>
              </a:rPr>
              <a:t>sloper@usc.edu</a:t>
            </a:r>
            <a:endParaRPr lang="en-US" dirty="0" smtClean="0"/>
          </a:p>
          <a:p>
            <a:r>
              <a:rPr lang="en-US" dirty="0" smtClean="0"/>
              <a:t>Business: </a:t>
            </a:r>
            <a:r>
              <a:rPr lang="en-US" dirty="0" smtClean="0">
                <a:hlinkClick r:id="rId3"/>
              </a:rPr>
              <a:t>Tom@Sloperama.com</a:t>
            </a:r>
            <a:endParaRPr lang="en-US" dirty="0" smtClean="0"/>
          </a:p>
          <a:p>
            <a:r>
              <a:rPr lang="en-US" dirty="0" smtClean="0"/>
              <a:t>These slides: </a:t>
            </a:r>
            <a:r>
              <a:rPr lang="en-US" dirty="0" smtClean="0">
                <a:hlinkClick r:id="rId4"/>
              </a:rPr>
              <a:t>http://sloperama.com/downlode/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2"/>
            <a:ext cx="8229600" cy="850392"/>
          </a:xfrm>
        </p:spPr>
        <p:txBody>
          <a:bodyPr/>
          <a:lstStyle/>
          <a:p>
            <a:r>
              <a:rPr lang="en-US" dirty="0" err="1" smtClean="0"/>
              <a:t>Ouya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426465"/>
            <a:ext cx="4038600" cy="485546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Crowdfunded</a:t>
            </a:r>
            <a:r>
              <a:rPr lang="en-US" dirty="0" smtClean="0"/>
              <a:t> console for the TV (</a:t>
            </a:r>
            <a:r>
              <a:rPr lang="en-US" dirty="0" err="1" smtClean="0"/>
              <a:t>Kickstarter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Android OS</a:t>
            </a:r>
          </a:p>
          <a:p>
            <a:r>
              <a:rPr lang="en-US" dirty="0" smtClean="0"/>
              <a:t>The console is in the controller (the controller is the console)</a:t>
            </a:r>
          </a:p>
          <a:p>
            <a:r>
              <a:rPr lang="en-US" dirty="0" smtClean="0"/>
              <a:t>Streams </a:t>
            </a:r>
            <a:r>
              <a:rPr lang="en-US" dirty="0" err="1" smtClean="0"/>
              <a:t>OnLive</a:t>
            </a:r>
            <a:r>
              <a:rPr lang="en-US" dirty="0" smtClean="0"/>
              <a:t>, </a:t>
            </a:r>
            <a:r>
              <a:rPr lang="en-US" dirty="0" err="1" smtClean="0"/>
              <a:t>Vevo</a:t>
            </a:r>
            <a:r>
              <a:rPr lang="en-US" dirty="0" smtClean="0"/>
              <a:t>, </a:t>
            </a:r>
            <a:r>
              <a:rPr lang="en-US" dirty="0" err="1" smtClean="0"/>
              <a:t>TuneIn</a:t>
            </a:r>
            <a:r>
              <a:rPr lang="en-US" dirty="0" smtClean="0"/>
              <a:t>, </a:t>
            </a:r>
            <a:r>
              <a:rPr lang="en-US" dirty="0" err="1" smtClean="0"/>
              <a:t>iHeartRadio</a:t>
            </a:r>
            <a:endParaRPr lang="en-US" dirty="0" smtClean="0"/>
          </a:p>
          <a:p>
            <a:r>
              <a:rPr lang="en-US" dirty="0" smtClean="0"/>
              <a:t>Low console price</a:t>
            </a:r>
          </a:p>
          <a:p>
            <a:r>
              <a:rPr lang="en-US" dirty="0" smtClean="0"/>
              <a:t>Games free to try</a:t>
            </a:r>
          </a:p>
          <a:p>
            <a:r>
              <a:rPr lang="en-US" dirty="0" smtClean="0"/>
              <a:t>Open games: no licensing, retail, or publishing fees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6952" y="694943"/>
            <a:ext cx="3418762" cy="277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2917" y="4169664"/>
            <a:ext cx="3412797" cy="19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Indian Summer for Consoles?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1868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Will the coming </a:t>
            </a:r>
            <a:r>
              <a:rPr lang="en-US" dirty="0" smtClean="0"/>
              <a:t>Big Three game </a:t>
            </a:r>
            <a:r>
              <a:rPr lang="en-US" dirty="0" smtClean="0"/>
              <a:t>console generation be the last</a:t>
            </a:r>
            <a:r>
              <a:rPr lang="en-US" dirty="0" smtClean="0"/>
              <a:t>?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600" dirty="0" smtClean="0"/>
              <a:t>Image: Wikipedia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2104" y="1600200"/>
            <a:ext cx="5022191" cy="401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Consoles’ Last Gasp (Yawn)?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904" y="1783560"/>
            <a:ext cx="5568696" cy="4572000"/>
          </a:xfrm>
        </p:spPr>
        <p:txBody>
          <a:bodyPr>
            <a:normAutofit fontScale="92500" lnSpcReduction="20000"/>
          </a:bodyPr>
          <a:lstStyle/>
          <a:p>
            <a:r>
              <a:rPr lang="en-US" sz="3400" dirty="0" smtClean="0"/>
              <a:t>“I can't recall a time when there's been less general enthusiasm for the arrival of the next generation of console hardware.” – </a:t>
            </a:r>
            <a:r>
              <a:rPr lang="en-US" sz="3400" dirty="0" smtClean="0">
                <a:solidFill>
                  <a:schemeClr val="tx1">
                    <a:lumMod val="65000"/>
                  </a:schemeClr>
                </a:solidFill>
              </a:rPr>
              <a:t>Johnny </a:t>
            </a:r>
            <a:r>
              <a:rPr lang="en-US" sz="3400" dirty="0" err="1" smtClean="0">
                <a:solidFill>
                  <a:schemeClr val="tx1">
                    <a:lumMod val="65000"/>
                  </a:schemeClr>
                </a:solidFill>
              </a:rPr>
              <a:t>Minkley</a:t>
            </a:r>
            <a:r>
              <a:rPr lang="en-US" sz="3400" dirty="0" smtClean="0">
                <a:solidFill>
                  <a:schemeClr val="tx1">
                    <a:lumMod val="65000"/>
                  </a:schemeClr>
                </a:solidFill>
              </a:rPr>
              <a:t>, gamesindustry.biz, 8/7/12</a:t>
            </a:r>
            <a:endParaRPr lang="en-US" sz="1800" dirty="0" smtClean="0">
              <a:hlinkClick r:id="rId2"/>
            </a:endParaRPr>
          </a:p>
          <a:p>
            <a:endParaRPr lang="en-US" sz="2600" dirty="0" smtClean="0"/>
          </a:p>
          <a:p>
            <a:r>
              <a:rPr lang="en-US" sz="3400" dirty="0" smtClean="0"/>
              <a:t>"Console is not dead“ – </a:t>
            </a:r>
            <a:r>
              <a:rPr lang="en-US" sz="3400" dirty="0" smtClean="0">
                <a:solidFill>
                  <a:schemeClr val="tx1">
                    <a:lumMod val="65000"/>
                  </a:schemeClr>
                </a:solidFill>
              </a:rPr>
              <a:t>David Cole, gamesindustry.biz, 6/21/12</a:t>
            </a:r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r>
              <a:rPr lang="en-US" sz="1100" dirty="0" smtClean="0"/>
              <a:t>Photographicdictionary.com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22" name="Picture 2" descr="http://photographicdictionary.com/sites/photographicdictionary.com/files/photos/y/yaw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8568" y="2116836"/>
            <a:ext cx="2999232" cy="2999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2386</TotalTime>
  <Words>2546</Words>
  <Application>Microsoft Office PowerPoint</Application>
  <PresentationFormat>On-screen Show (4:3)</PresentationFormat>
  <Paragraphs>535</Paragraphs>
  <Slides>62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Metro</vt:lpstr>
      <vt:lpstr>The Future of Video Games</vt:lpstr>
      <vt:lpstr>Outline</vt:lpstr>
      <vt:lpstr> The Future Is Built On The Past</vt:lpstr>
      <vt:lpstr>In the home: On the shoulders of silicon-and-plastic giants</vt:lpstr>
      <vt:lpstr>Wii U GamePad</vt:lpstr>
      <vt:lpstr>Rumor has it...</vt:lpstr>
      <vt:lpstr>Ouya</vt:lpstr>
      <vt:lpstr>Indian Summer for Consoles?</vt:lpstr>
      <vt:lpstr>Consoles’ Last Gasp (Yawn)?</vt:lpstr>
      <vt:lpstr>Outside the Home</vt:lpstr>
      <vt:lpstr>Location-Based Games</vt:lpstr>
      <vt:lpstr>Handheld Timeline</vt:lpstr>
      <vt:lpstr>Wrist-Wearable Games</vt:lpstr>
      <vt:lpstr>Genre Timeline</vt:lpstr>
      <vt:lpstr>The player</vt:lpstr>
      <vt:lpstr>Who is the player? The Player: Past</vt:lpstr>
      <vt:lpstr>Who is the player? The Player: Present</vt:lpstr>
      <vt:lpstr>Games tailored to you</vt:lpstr>
      <vt:lpstr>The Business</vt:lpstr>
      <vt:lpstr>Trending Business Models</vt:lpstr>
      <vt:lpstr>The Future of Games – GDC 2010</vt:lpstr>
      <vt:lpstr>The Future of Games</vt:lpstr>
      <vt:lpstr>Motion control timeline</vt:lpstr>
      <vt:lpstr>Online, Social</vt:lpstr>
      <vt:lpstr>Games as service</vt:lpstr>
      <vt:lpstr>The cloud</vt:lpstr>
      <vt:lpstr>3D</vt:lpstr>
      <vt:lpstr>Photo-realism &amp; Emotion</vt:lpstr>
      <vt:lpstr>4D</vt:lpstr>
      <vt:lpstr>User-generated content?</vt:lpstr>
      <vt:lpstr>Touch screen</vt:lpstr>
      <vt:lpstr>Interoperability</vt:lpstr>
      <vt:lpstr>The Platform of the Future</vt:lpstr>
      <vt:lpstr>Brain Waves??</vt:lpstr>
      <vt:lpstr>Augmented Reality (AR)</vt:lpstr>
      <vt:lpstr>Virtual Reality</vt:lpstr>
      <vt:lpstr>John Carmack’s vision</vt:lpstr>
      <vt:lpstr>Oculus Rift</vt:lpstr>
      <vt:lpstr>Wearable Computers</vt:lpstr>
      <vt:lpstr>Wearable Games</vt:lpstr>
      <vt:lpstr>Slide 41</vt:lpstr>
      <vt:lpstr>Slide 42</vt:lpstr>
      <vt:lpstr>Slide 43</vt:lpstr>
      <vt:lpstr>The cloud</vt:lpstr>
      <vt:lpstr>GPS</vt:lpstr>
      <vt:lpstr>Wearable camera</vt:lpstr>
      <vt:lpstr>Bluetooth ring</vt:lpstr>
      <vt:lpstr>No recycling this time</vt:lpstr>
      <vt:lpstr>What kind of games can be played on it?</vt:lpstr>
      <vt:lpstr>Treasure Hunt</vt:lpstr>
      <vt:lpstr>Treasure Hunt</vt:lpstr>
      <vt:lpstr>Treasure Hunt</vt:lpstr>
      <vt:lpstr>Alien Beast FPS</vt:lpstr>
      <vt:lpstr>Alien Beast FPS</vt:lpstr>
      <vt:lpstr>Alien Beast FPS</vt:lpstr>
      <vt:lpstr>Unforeseeable consequences</vt:lpstr>
      <vt:lpstr>How do you...</vt:lpstr>
      <vt:lpstr>Is this it?</vt:lpstr>
      <vt:lpstr>“This is it. </vt:lpstr>
      <vt:lpstr>Let’s wrap it up</vt:lpstr>
      <vt:lpstr>Just imagine</vt:lpstr>
      <vt:lpstr>Thanks for listening! Questions?</vt:lpstr>
    </vt:vector>
  </TitlesOfParts>
  <Company>University of Southern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ITP230 Video Game Quality Assurance</dc:title>
  <dc:creator>Tom Sloper</dc:creator>
  <cp:lastModifiedBy>MCC</cp:lastModifiedBy>
  <cp:revision>239</cp:revision>
  <dcterms:created xsi:type="dcterms:W3CDTF">2011-11-28T21:35:11Z</dcterms:created>
  <dcterms:modified xsi:type="dcterms:W3CDTF">2012-08-12T20:57:22Z</dcterms:modified>
</cp:coreProperties>
</file>