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8" r:id="rId3"/>
    <p:sldId id="269" r:id="rId4"/>
    <p:sldId id="270" r:id="rId5"/>
    <p:sldId id="257" r:id="rId6"/>
    <p:sldId id="271" r:id="rId7"/>
    <p:sldId id="288" r:id="rId8"/>
    <p:sldId id="258" r:id="rId9"/>
    <p:sldId id="261" r:id="rId10"/>
    <p:sldId id="273" r:id="rId11"/>
    <p:sldId id="274" r:id="rId12"/>
    <p:sldId id="275" r:id="rId13"/>
    <p:sldId id="276" r:id="rId14"/>
    <p:sldId id="282" r:id="rId15"/>
    <p:sldId id="277" r:id="rId16"/>
    <p:sldId id="279" r:id="rId17"/>
    <p:sldId id="278" r:id="rId18"/>
    <p:sldId id="280" r:id="rId19"/>
    <p:sldId id="262" r:id="rId20"/>
    <p:sldId id="263" r:id="rId21"/>
    <p:sldId id="285" r:id="rId22"/>
    <p:sldId id="286" r:id="rId23"/>
    <p:sldId id="264" r:id="rId24"/>
    <p:sldId id="265" r:id="rId25"/>
    <p:sldId id="266" r:id="rId26"/>
    <p:sldId id="287" r:id="rId27"/>
    <p:sldId id="284" r:id="rId28"/>
    <p:sldId id="283" r:id="rId29"/>
    <p:sldId id="27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0EBA0-DFED-4E2D-817D-B7453C4B5820}" type="datetimeFigureOut">
              <a:rPr lang="en-US" smtClean="0"/>
              <a:pPr/>
              <a:t>10/15/2011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4E018-46BE-4F2F-86A9-3AEBA0861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A05C-E9DB-4E91-916C-EA2C3B576187}" type="datetime1">
              <a:rPr lang="en-US" smtClean="0"/>
              <a:pPr/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9910-668D-4319-A1F4-70DAB2D54D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AF93-0B2C-4F70-B397-91439A059E8C}" type="datetime1">
              <a:rPr lang="en-US" smtClean="0"/>
              <a:pPr/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9910-668D-4319-A1F4-70DAB2D54D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6B33-A1DA-4EB1-9969-1B92211E157C}" type="datetime1">
              <a:rPr lang="en-US" smtClean="0"/>
              <a:pPr/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9910-668D-4319-A1F4-70DAB2D54D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85831-BE47-4E11-97E4-FF6FB155F90A}" type="datetime1">
              <a:rPr lang="en-US" smtClean="0"/>
              <a:pPr/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9910-668D-4319-A1F4-70DAB2D54D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F545-7227-4C3F-830D-CF8990C132E0}" type="datetime1">
              <a:rPr lang="en-US" smtClean="0"/>
              <a:pPr/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9910-668D-4319-A1F4-70DAB2D54D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D0F6-C857-465A-A7BC-3A708ADA47EB}" type="datetime1">
              <a:rPr lang="en-US" smtClean="0"/>
              <a:pPr/>
              <a:t>10/15/2011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9910-668D-4319-A1F4-70DAB2D54D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BB0E-379B-45B6-A3E2-5269D388F98A}" type="datetime1">
              <a:rPr lang="en-US" smtClean="0"/>
              <a:pPr/>
              <a:t>10/15/2011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9910-668D-4319-A1F4-70DAB2D54D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9C84-D047-43E2-B211-4F243D849E49}" type="datetime1">
              <a:rPr lang="en-US" smtClean="0"/>
              <a:pPr/>
              <a:t>10/15/2011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9910-668D-4319-A1F4-70DAB2D54D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B5269-B402-44F5-9008-A14FF6EA108B}" type="datetime1">
              <a:rPr lang="en-US" smtClean="0"/>
              <a:pPr/>
              <a:t>10/15/2011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9910-668D-4319-A1F4-70DAB2D54D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6F59-55DB-4821-A2AE-96CD9D8D5AC8}" type="datetime1">
              <a:rPr lang="en-US" smtClean="0"/>
              <a:pPr/>
              <a:t>10/15/2011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9910-668D-4319-A1F4-70DAB2D54D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DD4F-3B82-4872-A754-7D0A1ABBC383}" type="datetime1">
              <a:rPr lang="en-US" smtClean="0"/>
              <a:pPr/>
              <a:t>10/15/2011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9910-668D-4319-A1F4-70DAB2D54D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1001B-CD0E-4FD2-9213-03CBF1D3A3A3}" type="datetime1">
              <a:rPr lang="en-US" smtClean="0"/>
              <a:pPr/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F9910-668D-4319-A1F4-70DAB2D54D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7000"/>
            <a:ext cx="7772400" cy="1600200"/>
          </a:xfrm>
        </p:spPr>
        <p:txBody>
          <a:bodyPr/>
          <a:lstStyle/>
          <a:p>
            <a:r>
              <a:rPr lang="en-US" b="1" dirty="0" smtClean="0"/>
              <a:t>The Evil Triangle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A Constantly Rotating Target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Tom Sloper        탐</a:t>
            </a:r>
            <a:r>
              <a:rPr lang="en-US" altLang="ja-JP" dirty="0" smtClean="0">
                <a:ea typeface="MS PGothic" pitchFamily="34" charset="-128"/>
              </a:rPr>
              <a:t> </a:t>
            </a:r>
            <a:r>
              <a:rPr lang="ja-JP" altLang="en-US" smtClean="0">
                <a:ea typeface="MS PGothic" pitchFamily="34" charset="-128"/>
              </a:rPr>
              <a:t>슬로퍼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9910-668D-4319-A1F4-70DAB2D54DF1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5486400"/>
            <a:ext cx="45339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"/>
            <a:ext cx="22764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762000"/>
            <a:ext cx="2112954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22764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Q1: LOOKS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</a:t>
            </a:r>
            <a:r>
              <a:rPr lang="en-US" dirty="0"/>
              <a:t>affects </a:t>
            </a:r>
            <a:r>
              <a:rPr lang="en-US" dirty="0" smtClean="0"/>
              <a:t>visual &amp; audio quality</a:t>
            </a:r>
          </a:p>
          <a:p>
            <a:pPr lvl="1"/>
            <a:r>
              <a:rPr lang="en-US" dirty="0" smtClean="0"/>
              <a:t>Talent and experience can reliably produce visual/audio quality</a:t>
            </a:r>
          </a:p>
          <a:p>
            <a:pPr lvl="1"/>
            <a:r>
              <a:rPr lang="en-US" dirty="0" smtClean="0"/>
              <a:t>Time can produce quality; rushed work looks rushed</a:t>
            </a:r>
            <a:endParaRPr lang="en-US" dirty="0"/>
          </a:p>
          <a:p>
            <a:r>
              <a:rPr lang="en-US" dirty="0"/>
              <a:t>What visual quality affects in a </a:t>
            </a:r>
            <a:r>
              <a:rPr lang="en-US" dirty="0" smtClean="0"/>
              <a:t>project</a:t>
            </a:r>
          </a:p>
          <a:p>
            <a:pPr lvl="1"/>
            <a:r>
              <a:rPr lang="en-US" dirty="0" smtClean="0"/>
              <a:t>Should not cause a significant delay</a:t>
            </a:r>
          </a:p>
          <a:p>
            <a:pPr lvl="1"/>
            <a:r>
              <a:rPr lang="en-US" dirty="0" smtClean="0"/>
              <a:t>Can add to cost, but usually the major cost is in the programming</a:t>
            </a:r>
          </a:p>
          <a:p>
            <a:r>
              <a:rPr lang="en-US" dirty="0" smtClean="0"/>
              <a:t>Cutting visual quality looks bad; no </a:t>
            </a:r>
            <a:r>
              <a:rPr lang="en-US" dirty="0" smtClean="0"/>
              <a:t>good</a:t>
            </a:r>
            <a:r>
              <a:rPr lang="en-US" dirty="0" smtClean="0"/>
              <a:t> </a:t>
            </a:r>
            <a:r>
              <a:rPr lang="en-US" dirty="0" smtClean="0"/>
              <a:t>reason to ever sacrifice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9910-668D-4319-A1F4-70DAB2D54DF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04801"/>
            <a:ext cx="1257246" cy="161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Q2: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</a:t>
            </a:r>
            <a:r>
              <a:rPr lang="en-US" dirty="0"/>
              <a:t>affects functionality/usability </a:t>
            </a:r>
            <a:r>
              <a:rPr lang="en-US" dirty="0" smtClean="0"/>
              <a:t>quality</a:t>
            </a:r>
          </a:p>
          <a:p>
            <a:pPr lvl="1"/>
            <a:r>
              <a:rPr lang="en-US" dirty="0" smtClean="0"/>
              <a:t>Talent, imagination</a:t>
            </a:r>
          </a:p>
          <a:p>
            <a:pPr lvl="1"/>
            <a:r>
              <a:rPr lang="en-US" dirty="0" smtClean="0"/>
              <a:t>Competitive drive (comparing to competitive products)</a:t>
            </a:r>
          </a:p>
          <a:p>
            <a:pPr lvl="1"/>
            <a:r>
              <a:rPr lang="en-US" dirty="0" smtClean="0"/>
              <a:t>Time, and the drive to constantly improve (change requests; “feature creep”)</a:t>
            </a:r>
            <a:endParaRPr lang="en-US" dirty="0"/>
          </a:p>
          <a:p>
            <a:r>
              <a:rPr lang="en-US" dirty="0"/>
              <a:t>What functional quality affects in a </a:t>
            </a:r>
            <a:r>
              <a:rPr lang="en-US" dirty="0" smtClean="0"/>
              <a:t>project</a:t>
            </a:r>
          </a:p>
          <a:p>
            <a:pPr lvl="1"/>
            <a:r>
              <a:rPr lang="en-US" dirty="0" smtClean="0"/>
              <a:t>Time (more features take more time to implement and test)</a:t>
            </a:r>
          </a:p>
          <a:p>
            <a:pPr lvl="1"/>
            <a:r>
              <a:rPr lang="en-US" dirty="0" smtClean="0"/>
              <a:t>Cost (more personnel, more time mean higher cost)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9910-668D-4319-A1F4-70DAB2D54DF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22764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04801"/>
            <a:ext cx="1257246" cy="161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304801"/>
            <a:ext cx="1257246" cy="161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"/>
            <a:ext cx="22764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Q3: LENGTH / DEPTH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dirty="0"/>
              <a:t>affects game </a:t>
            </a:r>
            <a:r>
              <a:rPr lang="en-US" dirty="0" smtClean="0"/>
              <a:t>length/depth: content</a:t>
            </a:r>
          </a:p>
          <a:p>
            <a:pPr lvl="1"/>
            <a:r>
              <a:rPr lang="en-US" dirty="0" smtClean="0"/>
              <a:t>Levels, worlds, areas</a:t>
            </a:r>
          </a:p>
          <a:p>
            <a:pPr lvl="1"/>
            <a:r>
              <a:rPr lang="en-US" dirty="0" smtClean="0"/>
              <a:t>Story, characters, missions/puzzles</a:t>
            </a:r>
          </a:p>
          <a:p>
            <a:r>
              <a:rPr lang="en-US" dirty="0" smtClean="0"/>
              <a:t>What </a:t>
            </a:r>
            <a:r>
              <a:rPr lang="en-US" dirty="0"/>
              <a:t>game length/depth affects in a </a:t>
            </a:r>
            <a:r>
              <a:rPr lang="en-US" dirty="0" smtClean="0"/>
              <a:t>project</a:t>
            </a:r>
          </a:p>
          <a:p>
            <a:pPr lvl="1"/>
            <a:r>
              <a:rPr lang="en-US" dirty="0" smtClean="0"/>
              <a:t>Art/animation time and cost</a:t>
            </a:r>
          </a:p>
          <a:p>
            <a:pPr lvl="1"/>
            <a:r>
              <a:rPr lang="en-US" dirty="0" smtClean="0"/>
              <a:t>Audio (voice-overs, sound effects) time and cost</a:t>
            </a:r>
          </a:p>
          <a:p>
            <a:pPr lvl="1"/>
            <a:r>
              <a:rPr lang="en-US" dirty="0" smtClean="0"/>
              <a:t>Programming time and cost</a:t>
            </a:r>
          </a:p>
          <a:p>
            <a:pPr lvl="1"/>
            <a:r>
              <a:rPr lang="en-US" dirty="0" smtClean="0"/>
              <a:t>Quality Assurance testing time and cost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9910-668D-4319-A1F4-70DAB2D54DF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Q4: FUN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MOST IMPORTANT QUALITY!</a:t>
            </a:r>
          </a:p>
          <a:p>
            <a:r>
              <a:rPr lang="en-US" dirty="0" smtClean="0"/>
              <a:t>What </a:t>
            </a:r>
            <a:r>
              <a:rPr lang="en-US" dirty="0"/>
              <a:t>affects </a:t>
            </a:r>
            <a:r>
              <a:rPr lang="en-US" dirty="0" smtClean="0"/>
              <a:t>fun</a:t>
            </a:r>
          </a:p>
          <a:p>
            <a:pPr lvl="1"/>
            <a:r>
              <a:rPr lang="en-US" dirty="0" smtClean="0"/>
              <a:t>Talented design (can cost more)</a:t>
            </a:r>
          </a:p>
          <a:p>
            <a:pPr lvl="1"/>
            <a:r>
              <a:rPr lang="en-US" dirty="0" smtClean="0"/>
              <a:t>Iterative design (takes more time)</a:t>
            </a:r>
          </a:p>
          <a:p>
            <a:pPr lvl="1"/>
            <a:r>
              <a:rPr lang="en-US" dirty="0" smtClean="0"/>
              <a:t>Play testing (adds to time and cost)</a:t>
            </a:r>
            <a:endParaRPr lang="en-US" dirty="0"/>
          </a:p>
          <a:p>
            <a:r>
              <a:rPr lang="en-US" dirty="0"/>
              <a:t>What fun affects in a </a:t>
            </a:r>
            <a:r>
              <a:rPr lang="en-US" dirty="0" smtClean="0"/>
              <a:t>project</a:t>
            </a:r>
          </a:p>
          <a:p>
            <a:pPr lvl="1"/>
            <a:r>
              <a:rPr lang="en-US" dirty="0" smtClean="0"/>
              <a:t>Effect on team morale</a:t>
            </a:r>
          </a:p>
          <a:p>
            <a:pPr lvl="1"/>
            <a:r>
              <a:rPr lang="en-US" dirty="0" smtClean="0"/>
              <a:t>Effect on overall sales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9910-668D-4319-A1F4-70DAB2D54DF1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22764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04801"/>
            <a:ext cx="1257246" cy="161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0480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Q4: FUN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dirty="0" smtClean="0"/>
              <a:t>But fun does not require more features, complexity, fancy animation, expensive voice acting talent</a:t>
            </a:r>
          </a:p>
          <a:p>
            <a:r>
              <a:rPr lang="en-US" dirty="0" smtClean="0"/>
              <a:t>We often forget the value of simplicity</a:t>
            </a:r>
          </a:p>
          <a:p>
            <a:pPr lvl="1"/>
            <a:r>
              <a:rPr lang="en-US" dirty="0" err="1" smtClean="0"/>
              <a:t>‘Tis</a:t>
            </a:r>
            <a:r>
              <a:rPr lang="en-US" dirty="0" smtClean="0"/>
              <a:t> a gift to be simple</a:t>
            </a:r>
          </a:p>
          <a:p>
            <a:pPr lvl="1"/>
            <a:r>
              <a:rPr lang="en-US" dirty="0" smtClean="0"/>
              <a:t>Simplicity can be elegant; “less is more”</a:t>
            </a:r>
          </a:p>
          <a:p>
            <a:pPr lvl="1"/>
            <a:r>
              <a:rPr lang="en-US" dirty="0" smtClean="0"/>
              <a:t>But there’s always intense pressure to add </a:t>
            </a:r>
            <a:r>
              <a:rPr lang="en-US" u="sng" dirty="0" smtClean="0"/>
              <a:t>more</a:t>
            </a:r>
            <a:r>
              <a:rPr lang="en-US" dirty="0" smtClean="0"/>
              <a:t> (“feature creep”)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9910-668D-4319-A1F4-70DAB2D54DF1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22764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04801"/>
            <a:ext cx="1257246" cy="161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505200"/>
            <a:ext cx="15240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6598" y="2514600"/>
            <a:ext cx="3835431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</a:t>
            </a:r>
            <a:r>
              <a:rPr lang="en-US" dirty="0"/>
              <a:t>affects </a:t>
            </a:r>
            <a:r>
              <a:rPr lang="en-US" dirty="0" smtClean="0"/>
              <a:t>time (man-hours)</a:t>
            </a:r>
          </a:p>
          <a:p>
            <a:pPr lvl="1"/>
            <a:r>
              <a:rPr lang="en-US" dirty="0" smtClean="0"/>
              <a:t>Experience: inverse relationship with time</a:t>
            </a:r>
          </a:p>
          <a:p>
            <a:pPr lvl="2"/>
            <a:r>
              <a:rPr lang="en-US" dirty="0" smtClean="0"/>
              <a:t>Experienced team</a:t>
            </a:r>
          </a:p>
          <a:p>
            <a:pPr lvl="3"/>
            <a:r>
              <a:rPr lang="en-US" dirty="0" smtClean="0"/>
              <a:t>Experience with the technology</a:t>
            </a:r>
          </a:p>
          <a:p>
            <a:pPr lvl="3"/>
            <a:r>
              <a:rPr lang="en-US" dirty="0" smtClean="0"/>
              <a:t>Experience with the genre</a:t>
            </a:r>
          </a:p>
          <a:p>
            <a:pPr lvl="3"/>
            <a:r>
              <a:rPr lang="en-US" dirty="0" smtClean="0"/>
              <a:t>Experience with the platform</a:t>
            </a:r>
          </a:p>
          <a:p>
            <a:pPr lvl="2"/>
            <a:r>
              <a:rPr lang="en-US" dirty="0" smtClean="0"/>
              <a:t>Experienced team management</a:t>
            </a:r>
          </a:p>
          <a:p>
            <a:pPr lvl="2"/>
            <a:r>
              <a:rPr lang="en-US" dirty="0" smtClean="0"/>
              <a:t>Experienced project management</a:t>
            </a:r>
          </a:p>
          <a:p>
            <a:pPr lvl="2"/>
            <a:r>
              <a:rPr lang="en-US" dirty="0" smtClean="0"/>
              <a:t>Experienced publisher management</a:t>
            </a:r>
          </a:p>
          <a:p>
            <a:pPr lvl="1"/>
            <a:r>
              <a:rPr lang="en-US" dirty="0" smtClean="0"/>
              <a:t>Quality</a:t>
            </a:r>
          </a:p>
          <a:p>
            <a:pPr lvl="2"/>
            <a:r>
              <a:rPr lang="en-US" dirty="0" smtClean="0"/>
              <a:t>Features, more so than assets</a:t>
            </a:r>
          </a:p>
          <a:p>
            <a:pPr lvl="2"/>
            <a:r>
              <a:rPr lang="en-US" dirty="0" smtClean="0"/>
              <a:t>Change requests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9910-668D-4319-A1F4-70DAB2D54DF1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"/>
            <a:ext cx="22764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04800"/>
            <a:ext cx="1626930" cy="139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r>
              <a:rPr lang="en-US" dirty="0" smtClean="0"/>
              <a:t>What more time affects</a:t>
            </a:r>
          </a:p>
          <a:p>
            <a:pPr lvl="1"/>
            <a:r>
              <a:rPr lang="en-US" dirty="0" smtClean="0"/>
              <a:t>Quality.  The more time, the better the product (up to a point) – the more polish</a:t>
            </a:r>
          </a:p>
          <a:p>
            <a:pPr lvl="1"/>
            <a:r>
              <a:rPr lang="en-US" dirty="0" smtClean="0"/>
              <a:t>Cost.  The more man-hours, the greater the cost</a:t>
            </a:r>
          </a:p>
          <a:p>
            <a:pPr lvl="1"/>
            <a:r>
              <a:rPr lang="en-US" dirty="0" smtClean="0"/>
              <a:t>Features.  When there is time: natural inclination to add features (“feature creep” danger)</a:t>
            </a:r>
          </a:p>
          <a:p>
            <a:pPr lvl="1"/>
            <a:r>
              <a:rPr lang="en-US" dirty="0" smtClean="0"/>
              <a:t>Length / Depth.  Time permits the creation of more content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9910-668D-4319-A1F4-70DAB2D54DF1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22764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304800"/>
            <a:ext cx="2444178" cy="236961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4678363"/>
          </a:xfrm>
        </p:spPr>
        <p:txBody>
          <a:bodyPr>
            <a:normAutofit/>
          </a:bodyPr>
          <a:lstStyle/>
          <a:p>
            <a:r>
              <a:rPr lang="en-US" dirty="0"/>
              <a:t>What affects </a:t>
            </a:r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Time (man-hours)</a:t>
            </a:r>
          </a:p>
          <a:p>
            <a:pPr lvl="2"/>
            <a:r>
              <a:rPr lang="en-US" dirty="0" smtClean="0"/>
              <a:t>Features cost money</a:t>
            </a:r>
          </a:p>
          <a:p>
            <a:pPr lvl="3"/>
            <a:r>
              <a:rPr lang="en-US" dirty="0" smtClean="0"/>
              <a:t>Programming costs money</a:t>
            </a:r>
          </a:p>
          <a:p>
            <a:pPr lvl="3"/>
            <a:r>
              <a:rPr lang="en-US" dirty="0" smtClean="0"/>
              <a:t>Testing costs money</a:t>
            </a:r>
          </a:p>
          <a:p>
            <a:pPr lvl="1"/>
            <a:r>
              <a:rPr lang="en-US" dirty="0" smtClean="0"/>
              <a:t>Quality</a:t>
            </a:r>
          </a:p>
          <a:p>
            <a:pPr lvl="2"/>
            <a:r>
              <a:rPr lang="en-US" dirty="0" smtClean="0"/>
              <a:t>Experienced talent costs money</a:t>
            </a:r>
          </a:p>
          <a:p>
            <a:pPr lvl="1"/>
            <a:r>
              <a:rPr lang="en-US" dirty="0" smtClean="0"/>
              <a:t>Head count</a:t>
            </a:r>
          </a:p>
          <a:p>
            <a:pPr lvl="2"/>
            <a:r>
              <a:rPr lang="en-US" dirty="0" smtClean="0"/>
              <a:t>Overhead costs</a:t>
            </a:r>
          </a:p>
          <a:p>
            <a:pPr lvl="2"/>
            <a:r>
              <a:rPr lang="en-US" dirty="0" smtClean="0"/>
              <a:t>Head count quandary: the mythical man-month (MMM)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9910-668D-4319-A1F4-70DAB2D54DF1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22764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04800"/>
            <a:ext cx="1626930" cy="139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209800"/>
            <a:ext cx="298132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lum bright="46000" contrast="-30000"/>
          </a:blip>
          <a:srcRect/>
          <a:stretch>
            <a:fillRect/>
          </a:stretch>
        </p:blipFill>
        <p:spPr bwMode="auto">
          <a:xfrm>
            <a:off x="5638800" y="2209800"/>
            <a:ext cx="298132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r>
              <a:rPr lang="en-US" dirty="0" smtClean="0"/>
              <a:t>What more money </a:t>
            </a:r>
            <a:r>
              <a:rPr lang="en-US" dirty="0"/>
              <a:t>affects in a </a:t>
            </a:r>
            <a:r>
              <a:rPr lang="en-US" dirty="0" smtClean="0"/>
              <a:t>project</a:t>
            </a:r>
          </a:p>
          <a:p>
            <a:pPr lvl="1"/>
            <a:r>
              <a:rPr lang="en-US" dirty="0" smtClean="0"/>
              <a:t>Quality.  More money means higher quality</a:t>
            </a:r>
          </a:p>
          <a:p>
            <a:pPr lvl="2"/>
            <a:r>
              <a:rPr lang="en-US" dirty="0" smtClean="0"/>
              <a:t>Experienced talent</a:t>
            </a:r>
          </a:p>
          <a:p>
            <a:pPr lvl="2"/>
            <a:r>
              <a:rPr lang="en-US" dirty="0" smtClean="0"/>
              <a:t>And more asset creation time or talented personnel*  </a:t>
            </a:r>
          </a:p>
          <a:p>
            <a:pPr lvl="1"/>
            <a:r>
              <a:rPr lang="en-US" dirty="0" smtClean="0"/>
              <a:t>More money means you can have more features</a:t>
            </a:r>
          </a:p>
          <a:p>
            <a:pPr lvl="2"/>
            <a:r>
              <a:rPr lang="en-US" dirty="0" smtClean="0"/>
              <a:t>More programming time (or head count – *subject to the MMM rule)</a:t>
            </a:r>
          </a:p>
          <a:p>
            <a:pPr lvl="2"/>
            <a:r>
              <a:rPr lang="en-US" dirty="0" smtClean="0"/>
              <a:t>More testing time (or testers*)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9910-668D-4319-A1F4-70DAB2D54DF1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"/>
            <a:ext cx="22764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04800"/>
            <a:ext cx="1626930" cy="139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5486400"/>
            <a:ext cx="1081088" cy="12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"/>
            <a:ext cx="22764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PRIORITIZING</a:t>
            </a:r>
            <a:br>
              <a:rPr lang="en-US" dirty="0" smtClean="0"/>
            </a:br>
            <a:r>
              <a:rPr lang="en-US" dirty="0" smtClean="0"/>
              <a:t>the TRIANGLE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Rolling Stones: “You can’t always get what you want.”</a:t>
            </a:r>
          </a:p>
          <a:p>
            <a:r>
              <a:rPr lang="en-US" dirty="0" smtClean="0"/>
              <a:t>If you truly can’t have all three, </a:t>
            </a:r>
            <a:r>
              <a:rPr lang="en-US" u="sng" dirty="0" smtClean="0"/>
              <a:t>which two</a:t>
            </a:r>
            <a:r>
              <a:rPr lang="en-US" dirty="0" smtClean="0"/>
              <a:t> are most important (at the moment) for your stakeholders?</a:t>
            </a:r>
          </a:p>
          <a:p>
            <a:r>
              <a:rPr lang="en-US" dirty="0" smtClean="0"/>
              <a:t>Unless it’s a triple-A game, most likely the schedule and budget cannot be </a:t>
            </a:r>
            <a:r>
              <a:rPr lang="en-US" dirty="0" smtClean="0"/>
              <a:t>lengthened; and they may even be shortened!</a:t>
            </a:r>
            <a:endParaRPr lang="en-US" dirty="0" smtClean="0"/>
          </a:p>
          <a:p>
            <a:r>
              <a:rPr lang="en-US" dirty="0" smtClean="0"/>
              <a:t>So “good” may have to give somewhere. But where?</a:t>
            </a:r>
          </a:p>
          <a:p>
            <a:pPr lvl="1"/>
            <a:r>
              <a:rPr lang="en-US" dirty="0" smtClean="0"/>
              <a:t>Functionality (features, usability)?</a:t>
            </a:r>
          </a:p>
          <a:p>
            <a:pPr lvl="1"/>
            <a:r>
              <a:rPr lang="en-US" dirty="0" smtClean="0"/>
              <a:t>Length / depth / complexity (levels, world size, options)?</a:t>
            </a:r>
          </a:p>
          <a:p>
            <a:pPr lvl="1"/>
            <a:r>
              <a:rPr lang="en-US" dirty="0" smtClean="0"/>
              <a:t>Looks (visual quality)?</a:t>
            </a:r>
          </a:p>
          <a:p>
            <a:pPr lvl="1"/>
            <a:r>
              <a:rPr lang="en-US" dirty="0" smtClean="0"/>
              <a:t>Fun?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9910-668D-4319-A1F4-70DAB2D54DF1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04800"/>
            <a:ext cx="1626930" cy="139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029200"/>
            <a:ext cx="27717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971800"/>
            <a:ext cx="1922721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6294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Started in design before becoming a producer</a:t>
            </a:r>
            <a:endParaRPr lang="en-US" dirty="0" smtClean="0"/>
          </a:p>
          <a:p>
            <a:r>
              <a:rPr lang="en-US" dirty="0" smtClean="0"/>
              <a:t>Atari Corp. – Director of Product Development, 1986-87</a:t>
            </a:r>
          </a:p>
          <a:p>
            <a:pPr lvl="1"/>
            <a:r>
              <a:rPr lang="en-US" dirty="0" smtClean="0"/>
              <a:t>Responsible for 35 external projects </a:t>
            </a:r>
          </a:p>
          <a:p>
            <a:pPr lvl="1"/>
            <a:r>
              <a:rPr lang="en-US" dirty="0" smtClean="0"/>
              <a:t>Expected to start up 35 more</a:t>
            </a:r>
          </a:p>
          <a:p>
            <a:pPr lvl="1"/>
            <a:r>
              <a:rPr lang="en-US" dirty="0" smtClean="0"/>
              <a:t>Impossible for one person – released 20 SKUs</a:t>
            </a:r>
          </a:p>
          <a:p>
            <a:pPr lvl="1"/>
            <a:r>
              <a:rPr lang="en-US" dirty="0" smtClean="0"/>
              <a:t>“Cheap” and “fast” were everything at Atari Corp.</a:t>
            </a:r>
          </a:p>
          <a:p>
            <a:pPr lvl="1"/>
            <a:r>
              <a:rPr lang="en-US" dirty="0" smtClean="0"/>
              <a:t>“Good” never came up</a:t>
            </a:r>
          </a:p>
          <a:p>
            <a:pPr lvl="1"/>
            <a:r>
              <a:rPr lang="en-US" dirty="0" smtClean="0"/>
              <a:t>Learned how to get things done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9910-668D-4319-A1F4-70DAB2D54DF1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57200"/>
            <a:ext cx="22764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304800"/>
            <a:ext cx="16764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lum bright="41000" contrast="-62000"/>
          </a:blip>
          <a:srcRect/>
          <a:stretch>
            <a:fillRect/>
          </a:stretch>
        </p:blipFill>
        <p:spPr bwMode="auto">
          <a:xfrm>
            <a:off x="4589958" y="2743200"/>
            <a:ext cx="434449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“Fast”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When fast is </a:t>
            </a:r>
            <a:r>
              <a:rPr lang="en-US" dirty="0" smtClean="0"/>
              <a:t>paramount</a:t>
            </a:r>
          </a:p>
          <a:p>
            <a:pPr lvl="1"/>
            <a:r>
              <a:rPr lang="en-US" dirty="0" smtClean="0"/>
              <a:t>Low-cost, and/or small-scale projects</a:t>
            </a:r>
          </a:p>
          <a:p>
            <a:pPr lvl="1"/>
            <a:r>
              <a:rPr lang="en-US" dirty="0" smtClean="0"/>
              <a:t>Time-sensitive projects</a:t>
            </a:r>
          </a:p>
          <a:p>
            <a:pPr lvl="2"/>
            <a:r>
              <a:rPr lang="en-US" dirty="0" smtClean="0"/>
              <a:t>Christmas releases</a:t>
            </a:r>
          </a:p>
          <a:p>
            <a:pPr lvl="2"/>
            <a:r>
              <a:rPr lang="en-US" dirty="0" smtClean="0"/>
              <a:t>Movie IP release date</a:t>
            </a:r>
            <a:endParaRPr lang="en-US" dirty="0"/>
          </a:p>
          <a:p>
            <a:r>
              <a:rPr lang="en-US" dirty="0"/>
              <a:t>When speed is </a:t>
            </a:r>
            <a:r>
              <a:rPr lang="en-US" dirty="0" smtClean="0"/>
              <a:t>expendable: AAA games</a:t>
            </a:r>
            <a:endParaRPr lang="en-US" dirty="0"/>
          </a:p>
          <a:p>
            <a:r>
              <a:rPr lang="en-US" dirty="0" smtClean="0"/>
              <a:t>Examples (next slides)</a:t>
            </a:r>
          </a:p>
          <a:p>
            <a:pPr lvl="1"/>
            <a:r>
              <a:rPr lang="en-US" dirty="0" smtClean="0"/>
              <a:t>Top Gun DS</a:t>
            </a:r>
          </a:p>
          <a:p>
            <a:pPr lvl="1"/>
            <a:r>
              <a:rPr lang="en-US" dirty="0" smtClean="0"/>
              <a:t>Star Trek D</a:t>
            </a:r>
            <a:r>
              <a:rPr lang="en-US" dirty="0" smtClean="0">
                <a:ea typeface="SimSun"/>
              </a:rPr>
              <a:t>·A·C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9910-668D-4319-A1F4-70DAB2D54DF1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"/>
            <a:ext cx="22764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04800"/>
            <a:ext cx="1626930" cy="139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990600"/>
            <a:ext cx="1081088" cy="12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Gun 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Mastiff’s Head Woof, Bill Swartz, needed schedule shortened</a:t>
            </a:r>
          </a:p>
          <a:p>
            <a:r>
              <a:rPr lang="en-US" dirty="0" smtClean="0"/>
              <a:t>Fun was not sacrificed</a:t>
            </a:r>
          </a:p>
          <a:p>
            <a:r>
              <a:rPr lang="en-US" dirty="0" smtClean="0"/>
              <a:t>Visual quality was not sacrificed</a:t>
            </a:r>
          </a:p>
          <a:p>
            <a:r>
              <a:rPr lang="en-US" dirty="0" smtClean="0"/>
              <a:t>Audio was done on the cheap, though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9910-668D-4319-A1F4-70DAB2D54DF1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22764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04800"/>
            <a:ext cx="1626930" cy="139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3505200"/>
            <a:ext cx="2413000" cy="29464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828800"/>
            <a:ext cx="283601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35800" y="4106863"/>
            <a:ext cx="1651000" cy="20193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400" dirty="0" smtClean="0">
                <a:latin typeface="+mj-lt"/>
              </a:rPr>
              <a:t>Star Trek D</a:t>
            </a:r>
            <a:r>
              <a:rPr lang="en-US" sz="4400" dirty="0" smtClean="0">
                <a:latin typeface="+mj-lt"/>
                <a:ea typeface="SimSun"/>
              </a:rPr>
              <a:t>·A·C </a:t>
            </a:r>
            <a:endParaRPr lang="en-US" sz="44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Producer Ben Hoyt did not believe in the Evil Triangle</a:t>
            </a:r>
          </a:p>
          <a:p>
            <a:r>
              <a:rPr lang="en-US" dirty="0" smtClean="0"/>
              <a:t>Did not sacrifice fun</a:t>
            </a:r>
          </a:p>
          <a:p>
            <a:r>
              <a:rPr lang="en-US" dirty="0" smtClean="0"/>
              <a:t>Did not sacrifice visual quality</a:t>
            </a:r>
          </a:p>
          <a:p>
            <a:r>
              <a:rPr lang="en-US" dirty="0" smtClean="0"/>
              <a:t>Two major features had to be cut, though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9910-668D-4319-A1F4-70DAB2D54DF1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22764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04800"/>
            <a:ext cx="1626930" cy="139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371600"/>
            <a:ext cx="3352800" cy="426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3886200"/>
            <a:ext cx="4191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lum bright="26000" contrast="-21000"/>
          </a:blip>
          <a:srcRect/>
          <a:stretch>
            <a:fillRect/>
          </a:stretch>
        </p:blipFill>
        <p:spPr bwMode="auto">
          <a:xfrm>
            <a:off x="6553200" y="25146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“Cheap”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When </a:t>
            </a:r>
            <a:r>
              <a:rPr lang="en-US" dirty="0" smtClean="0"/>
              <a:t>budget </a:t>
            </a:r>
            <a:r>
              <a:rPr lang="en-US" dirty="0"/>
              <a:t>is </a:t>
            </a:r>
            <a:r>
              <a:rPr lang="en-US" dirty="0" smtClean="0"/>
              <a:t>paramount:</a:t>
            </a:r>
          </a:p>
          <a:p>
            <a:pPr lvl="1"/>
            <a:r>
              <a:rPr lang="en-US" dirty="0" smtClean="0"/>
              <a:t>Market economics (low-price product)</a:t>
            </a:r>
          </a:p>
          <a:p>
            <a:pPr lvl="2"/>
            <a:r>
              <a:rPr lang="en-US" dirty="0" smtClean="0"/>
              <a:t>XBLA</a:t>
            </a:r>
          </a:p>
          <a:p>
            <a:pPr lvl="2"/>
            <a:r>
              <a:rPr lang="en-US" dirty="0" smtClean="0"/>
              <a:t>iPhone</a:t>
            </a:r>
          </a:p>
          <a:p>
            <a:pPr lvl="1"/>
            <a:r>
              <a:rPr lang="en-US" dirty="0" smtClean="0"/>
              <a:t>Publisher unwilling/unable to spend</a:t>
            </a:r>
            <a:endParaRPr lang="en-US" dirty="0"/>
          </a:p>
          <a:p>
            <a:r>
              <a:rPr lang="en-US" dirty="0"/>
              <a:t>When money is no </a:t>
            </a:r>
            <a:r>
              <a:rPr lang="en-US" dirty="0" smtClean="0"/>
              <a:t>object: AAA games</a:t>
            </a:r>
            <a:endParaRPr lang="en-US" dirty="0"/>
          </a:p>
          <a:p>
            <a:r>
              <a:rPr lang="en-US" dirty="0" smtClean="0"/>
              <a:t>Budget examples</a:t>
            </a:r>
          </a:p>
          <a:p>
            <a:pPr marL="742950" lvl="2" indent="-342900"/>
            <a:r>
              <a:rPr lang="en-US" sz="2800" dirty="0" smtClean="0"/>
              <a:t>Star Trek D</a:t>
            </a:r>
            <a:r>
              <a:rPr lang="en-US" sz="2800" dirty="0" smtClean="0">
                <a:ea typeface="SimSun"/>
              </a:rPr>
              <a:t>·A·C </a:t>
            </a:r>
            <a:endParaRPr lang="en-US" sz="2800" dirty="0"/>
          </a:p>
          <a:p>
            <a:pPr marL="742950" lvl="2" indent="-342900"/>
            <a:r>
              <a:rPr lang="en-US" sz="2800" dirty="0" smtClean="0"/>
              <a:t>Yahoo! Games IPTV projects</a:t>
            </a:r>
          </a:p>
          <a:p>
            <a:pPr marL="742950" lvl="2" indent="-342900"/>
            <a:r>
              <a:rPr lang="en-US" sz="2800" dirty="0" smtClean="0"/>
              <a:t>Shanghai: Second Dynasty (overspent / market shift)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9910-668D-4319-A1F4-70DAB2D54DF1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"/>
            <a:ext cx="22764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04800"/>
            <a:ext cx="1626930" cy="139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914400"/>
            <a:ext cx="1081088" cy="12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71800"/>
            <a:ext cx="1081088" cy="12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819400"/>
            <a:ext cx="20859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“Good”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When good is </a:t>
            </a:r>
            <a:r>
              <a:rPr lang="en-US" dirty="0" smtClean="0"/>
              <a:t>paramount: AAA games</a:t>
            </a:r>
            <a:endParaRPr lang="en-US" dirty="0"/>
          </a:p>
          <a:p>
            <a:r>
              <a:rPr lang="en-US" dirty="0"/>
              <a:t>When </a:t>
            </a:r>
            <a:r>
              <a:rPr lang="en-US" dirty="0" smtClean="0"/>
              <a:t>[some aspect of] quality </a:t>
            </a:r>
            <a:r>
              <a:rPr lang="en-US" dirty="0"/>
              <a:t>is </a:t>
            </a:r>
            <a:r>
              <a:rPr lang="en-US" dirty="0" smtClean="0"/>
              <a:t>flexible</a:t>
            </a:r>
          </a:p>
          <a:p>
            <a:pPr lvl="1"/>
            <a:r>
              <a:rPr lang="en-US" dirty="0" smtClean="0"/>
              <a:t>Usual cuts: features, length/complexity</a:t>
            </a:r>
          </a:p>
          <a:p>
            <a:pPr lvl="1"/>
            <a:r>
              <a:rPr lang="en-US" dirty="0" smtClean="0"/>
              <a:t>Rare to sacrifice visual quality</a:t>
            </a:r>
          </a:p>
          <a:p>
            <a:pPr lvl="1"/>
            <a:r>
              <a:rPr lang="en-US" dirty="0" smtClean="0"/>
              <a:t>Fun is </a:t>
            </a:r>
            <a:r>
              <a:rPr lang="en-US" u="sng" dirty="0" smtClean="0"/>
              <a:t>never</a:t>
            </a:r>
            <a:r>
              <a:rPr lang="en-US" dirty="0" smtClean="0"/>
              <a:t> expendable</a:t>
            </a:r>
            <a:endParaRPr lang="en-US" dirty="0"/>
          </a:p>
          <a:p>
            <a:r>
              <a:rPr lang="en-US" dirty="0" smtClean="0"/>
              <a:t>Example: when “good” is paramount</a:t>
            </a:r>
          </a:p>
          <a:p>
            <a:pPr lvl="1"/>
            <a:r>
              <a:rPr lang="en-US" dirty="0" smtClean="0"/>
              <a:t>L.A. Noire (Team </a:t>
            </a:r>
            <a:r>
              <a:rPr lang="en-US" dirty="0" err="1" smtClean="0"/>
              <a:t>Biondi</a:t>
            </a:r>
            <a:r>
              <a:rPr lang="en-US" dirty="0" smtClean="0"/>
              <a:t> / </a:t>
            </a:r>
            <a:r>
              <a:rPr lang="en-US" dirty="0" err="1" smtClean="0"/>
              <a:t>Rockstar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8 years, and at least $50M</a:t>
            </a:r>
          </a:p>
          <a:p>
            <a:pPr lvl="2"/>
            <a:r>
              <a:rPr lang="en-US" dirty="0" smtClean="0"/>
              <a:t>Legal </a:t>
            </a:r>
            <a:r>
              <a:rPr lang="en-US" dirty="0" smtClean="0"/>
              <a:t>troubles; perpetual crunch; money </a:t>
            </a:r>
            <a:r>
              <a:rPr lang="en-US" dirty="0" err="1" smtClean="0"/>
              <a:t>probs</a:t>
            </a:r>
            <a:r>
              <a:rPr lang="en-US" dirty="0" smtClean="0"/>
              <a:t>; </a:t>
            </a:r>
            <a:r>
              <a:rPr lang="en-US" dirty="0" smtClean="0"/>
              <a:t>closure</a:t>
            </a:r>
          </a:p>
          <a:p>
            <a:pPr lvl="2"/>
            <a:r>
              <a:rPr lang="en-US" dirty="0" smtClean="0"/>
              <a:t>Money and time do not guarantee happy ending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9910-668D-4319-A1F4-70DAB2D54DF1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57200"/>
            <a:ext cx="22764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304800"/>
            <a:ext cx="1626930" cy="139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22764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upshot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Sometimes the bosses absolutely refuse to allot any more money </a:t>
            </a:r>
            <a:r>
              <a:rPr lang="en-US" dirty="0" smtClean="0"/>
              <a:t>(game must be "cheap</a:t>
            </a:r>
            <a:r>
              <a:rPr lang="en-US" dirty="0"/>
              <a:t>").  </a:t>
            </a:r>
            <a:r>
              <a:rPr lang="en-US" dirty="0" smtClean="0"/>
              <a:t>Unless </a:t>
            </a:r>
            <a:r>
              <a:rPr lang="en-US" dirty="0"/>
              <a:t>the game can’t be finished without </a:t>
            </a:r>
            <a:r>
              <a:rPr lang="en-US" dirty="0" smtClean="0"/>
              <a:t>spending more.</a:t>
            </a:r>
            <a:endParaRPr lang="en-US" dirty="0"/>
          </a:p>
          <a:p>
            <a:r>
              <a:rPr lang="en-US" dirty="0"/>
              <a:t>Often, the publisher has a crying need for the product to ship on </a:t>
            </a:r>
            <a:r>
              <a:rPr lang="en-US" dirty="0" smtClean="0"/>
              <a:t>time, or even before </a:t>
            </a:r>
            <a:r>
              <a:rPr lang="en-US" dirty="0"/>
              <a:t>("fast").  </a:t>
            </a:r>
            <a:r>
              <a:rPr lang="en-US" dirty="0" smtClean="0"/>
              <a:t>But </a:t>
            </a:r>
            <a:r>
              <a:rPr lang="en-US" dirty="0"/>
              <a:t>we’ve all seen product dates slip.</a:t>
            </a:r>
          </a:p>
          <a:p>
            <a:r>
              <a:rPr lang="en-US" dirty="0"/>
              <a:t>And the stakeholders look bad if the game is not fun or is poor </a:t>
            </a:r>
            <a:r>
              <a:rPr lang="en-US" dirty="0" smtClean="0"/>
              <a:t>quality (it has to be "good</a:t>
            </a:r>
            <a:r>
              <a:rPr lang="en-US" dirty="0"/>
              <a:t>").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9910-668D-4319-A1F4-70DAB2D54DF1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04800"/>
            <a:ext cx="1626930" cy="139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22764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upshot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With </a:t>
            </a:r>
            <a:r>
              <a:rPr lang="en-US" dirty="0"/>
              <a:t>a AAA game, </a:t>
            </a:r>
            <a:r>
              <a:rPr lang="en-US" dirty="0" smtClean="0"/>
              <a:t>there is no evil triangle problem.  You </a:t>
            </a:r>
            <a:r>
              <a:rPr lang="en-US" dirty="0"/>
              <a:t>can </a:t>
            </a:r>
            <a:r>
              <a:rPr lang="en-US" dirty="0" smtClean="0"/>
              <a:t>have a big budget </a:t>
            </a:r>
            <a:r>
              <a:rPr lang="en-US" dirty="0"/>
              <a:t>and </a:t>
            </a:r>
            <a:r>
              <a:rPr lang="en-US" dirty="0" smtClean="0"/>
              <a:t>a long </a:t>
            </a:r>
            <a:r>
              <a:rPr lang="en-US" dirty="0"/>
              <a:t>schedule, </a:t>
            </a:r>
            <a:r>
              <a:rPr lang="en-US" dirty="0" smtClean="0"/>
              <a:t>because </a:t>
            </a:r>
            <a:r>
              <a:rPr lang="en-US" dirty="0"/>
              <a:t>the sharpest point of the triangle must be the game's quality.  </a:t>
            </a:r>
            <a:endParaRPr lang="en-US" dirty="0" smtClean="0"/>
          </a:p>
          <a:p>
            <a:r>
              <a:rPr lang="en-US" dirty="0" smtClean="0"/>
              <a:t>But for the rest of us, the triangle usually is a problem... Or is it?  It doesn’t have to be!</a:t>
            </a:r>
          </a:p>
          <a:p>
            <a:r>
              <a:rPr lang="en-US" dirty="0" smtClean="0"/>
              <a:t>Since </a:t>
            </a:r>
            <a:r>
              <a:rPr lang="en-US" dirty="0"/>
              <a:t>"good" </a:t>
            </a:r>
            <a:r>
              <a:rPr lang="en-US" dirty="0" smtClean="0"/>
              <a:t>encompasses features, content,  </a:t>
            </a:r>
            <a:r>
              <a:rPr lang="en-US" dirty="0"/>
              <a:t>fun, and </a:t>
            </a:r>
            <a:r>
              <a:rPr lang="en-US" dirty="0" smtClean="0"/>
              <a:t>looks, </a:t>
            </a:r>
            <a:r>
              <a:rPr lang="en-US" dirty="0"/>
              <a:t>there's </a:t>
            </a:r>
            <a:r>
              <a:rPr lang="en-US" dirty="0" smtClean="0"/>
              <a:t>a lot of room for tradeoffs – without sacrificing much quality.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9910-668D-4319-A1F4-70DAB2D54DF1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04800"/>
            <a:ext cx="1626930" cy="139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lum bright="14000"/>
          </a:blip>
          <a:srcRect/>
          <a:stretch>
            <a:fillRect/>
          </a:stretch>
        </p:blipFill>
        <p:spPr bwMode="auto">
          <a:xfrm>
            <a:off x="0" y="3200400"/>
            <a:ext cx="1081088" cy="12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895600"/>
            <a:ext cx="2899376" cy="236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57200"/>
            <a:ext cx="22764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477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“Good” is Not a Triangle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“Good” is a 4-pointed star in its own right</a:t>
            </a:r>
          </a:p>
          <a:p>
            <a:r>
              <a:rPr lang="en-US" dirty="0" smtClean="0"/>
              <a:t>So that’s where you can make your quality adjustments</a:t>
            </a:r>
          </a:p>
          <a:p>
            <a:r>
              <a:rPr lang="en-US" dirty="0" smtClean="0"/>
              <a:t>Fun must never be sacrificed,</a:t>
            </a:r>
          </a:p>
          <a:p>
            <a:r>
              <a:rPr lang="en-US" dirty="0" smtClean="0"/>
              <a:t>And looks should not be sacrificed.</a:t>
            </a:r>
          </a:p>
          <a:p>
            <a:r>
              <a:rPr lang="en-US" dirty="0" smtClean="0"/>
              <a:t>But features can be reduced,</a:t>
            </a:r>
          </a:p>
          <a:p>
            <a:r>
              <a:rPr lang="en-US" dirty="0" smtClean="0"/>
              <a:t>And content can be shortened.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9910-668D-4319-A1F4-70DAB2D54DF1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5633450"/>
            <a:ext cx="1081088" cy="12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371601"/>
            <a:ext cx="5029200" cy="476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/>
          <a:lstStyle/>
          <a:p>
            <a:r>
              <a:rPr lang="en-US" dirty="0" smtClean="0"/>
              <a:t>The upshot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29718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old saying isn’t true.</a:t>
            </a:r>
          </a:p>
          <a:p>
            <a:r>
              <a:rPr lang="en-US" dirty="0" smtClean="0"/>
              <a:t>It isn’t even really a triangle.</a:t>
            </a:r>
          </a:p>
          <a:p>
            <a:r>
              <a:rPr lang="en-US" dirty="0" smtClean="0"/>
              <a:t>It isn’t impossible.</a:t>
            </a:r>
          </a:p>
          <a:p>
            <a:r>
              <a:rPr lang="en-US" dirty="0" smtClean="0"/>
              <a:t>And it isn’t evil.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9910-668D-4319-A1F4-70DAB2D54DF1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57200"/>
            <a:ext cx="22764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219200"/>
            <a:ext cx="1081088" cy="12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990600"/>
            <a:ext cx="1081088" cy="12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572000"/>
            <a:ext cx="1081088" cy="12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22764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71600"/>
            <a:ext cx="8382000" cy="1905000"/>
          </a:xfrm>
        </p:spPr>
        <p:txBody>
          <a:bodyPr>
            <a:normAutofit/>
          </a:bodyPr>
          <a:lstStyle/>
          <a:p>
            <a:r>
              <a:rPr lang="en-US" sz="4000" dirty="0"/>
              <a:t>Thanks for </a:t>
            </a:r>
            <a:r>
              <a:rPr lang="en-US" sz="4000" dirty="0" smtClean="0"/>
              <a:t>listening!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Questions?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600200"/>
            <a:ext cx="7086600" cy="4678363"/>
          </a:xfrm>
        </p:spPr>
        <p:txBody>
          <a:bodyPr/>
          <a:lstStyle/>
          <a:p>
            <a:pPr algn="r">
              <a:lnSpc>
                <a:spcPct val="80000"/>
              </a:lnSpc>
              <a:buFontTx/>
              <a:buNone/>
            </a:pPr>
            <a:endParaRPr lang="en-US" sz="2800" dirty="0"/>
          </a:p>
          <a:p>
            <a:pPr algn="r">
              <a:lnSpc>
                <a:spcPct val="80000"/>
              </a:lnSpc>
              <a:buFontTx/>
              <a:buNone/>
            </a:pPr>
            <a:endParaRPr lang="en-US" sz="2800" dirty="0"/>
          </a:p>
          <a:p>
            <a:pPr algn="r">
              <a:lnSpc>
                <a:spcPct val="80000"/>
              </a:lnSpc>
              <a:buFontTx/>
              <a:buNone/>
            </a:pPr>
            <a:endParaRPr lang="en-US" sz="2800" dirty="0"/>
          </a:p>
          <a:p>
            <a:pPr algn="r">
              <a:lnSpc>
                <a:spcPct val="80000"/>
              </a:lnSpc>
              <a:buFontTx/>
              <a:buNone/>
            </a:pPr>
            <a:endParaRPr lang="en-US" sz="2800" dirty="0"/>
          </a:p>
          <a:p>
            <a:pPr algn="r">
              <a:lnSpc>
                <a:spcPct val="80000"/>
              </a:lnSpc>
              <a:buFontTx/>
              <a:buNone/>
            </a:pPr>
            <a:r>
              <a:rPr lang="en-US" dirty="0"/>
              <a:t>탐</a:t>
            </a:r>
            <a:r>
              <a:rPr lang="en-US" altLang="ja-JP" dirty="0">
                <a:ea typeface="MS PGothic" pitchFamily="34" charset="-128"/>
              </a:rPr>
              <a:t> </a:t>
            </a:r>
            <a:r>
              <a:rPr lang="ja-JP" altLang="en-US">
                <a:ea typeface="MS PGothic" pitchFamily="34" charset="-128"/>
              </a:rPr>
              <a:t>슬로퍼</a:t>
            </a:r>
            <a:endParaRPr lang="en-US" dirty="0"/>
          </a:p>
          <a:p>
            <a:pPr algn="r">
              <a:lnSpc>
                <a:spcPct val="80000"/>
              </a:lnSpc>
              <a:buFontTx/>
              <a:buNone/>
            </a:pPr>
            <a:r>
              <a:rPr lang="en-US" sz="2400" dirty="0"/>
              <a:t>Tom Sloper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en-US" sz="2400" dirty="0"/>
              <a:t>Sloperama Productions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en-US" sz="2400" dirty="0"/>
              <a:t>tom@sloperama.com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en-US" sz="2400" dirty="0" smtClean="0"/>
              <a:t>1-310-344-7873 </a:t>
            </a:r>
            <a:endParaRPr lang="en-US" sz="2400" dirty="0"/>
          </a:p>
          <a:p>
            <a:pPr algn="r">
              <a:lnSpc>
                <a:spcPct val="80000"/>
              </a:lnSpc>
              <a:buFontTx/>
              <a:buNone/>
            </a:pPr>
            <a:r>
              <a:rPr lang="en-US" sz="2400" dirty="0"/>
              <a:t>Los Angeles, CA, USA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en-US" sz="2400" dirty="0"/>
              <a:t>www.sloperama.com/business.html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04800"/>
            <a:ext cx="1626930" cy="139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22764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Activision, 1988-2000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1148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Worked on 120 external projects</a:t>
            </a:r>
          </a:p>
          <a:p>
            <a:r>
              <a:rPr lang="en-US" dirty="0" smtClean="0"/>
              <a:t>And 20 internal projects</a:t>
            </a:r>
          </a:p>
          <a:p>
            <a:r>
              <a:rPr lang="en-US" dirty="0" smtClean="0"/>
              <a:t>My reputation, 1988-1989: “a hell of an executor”</a:t>
            </a:r>
          </a:p>
          <a:p>
            <a:r>
              <a:rPr lang="en-US" dirty="0" smtClean="0"/>
              <a:t>Japan, 1990</a:t>
            </a:r>
          </a:p>
          <a:p>
            <a:r>
              <a:rPr lang="en-US" dirty="0" smtClean="0"/>
              <a:t>My rep, post-1991: “the Shanghai guru”</a:t>
            </a:r>
          </a:p>
          <a:p>
            <a:r>
              <a:rPr lang="en-US" dirty="0" smtClean="0"/>
              <a:t>Trained 6 up-and-coming producers</a:t>
            </a:r>
          </a:p>
          <a:p>
            <a:r>
              <a:rPr lang="en-US" dirty="0" smtClean="0"/>
              <a:t>5 awards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9910-668D-4319-A1F4-70DAB2D54DF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143000"/>
            <a:ext cx="500405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733800"/>
            <a:ext cx="3238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590800"/>
            <a:ext cx="1583821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"/>
            <a:ext cx="22764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Recently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Mastiff Games, 2005</a:t>
            </a:r>
          </a:p>
          <a:p>
            <a:pPr lvl="1"/>
            <a:r>
              <a:rPr lang="en-US" dirty="0" smtClean="0"/>
              <a:t>Top Gun for Nintendo DS</a:t>
            </a:r>
          </a:p>
          <a:p>
            <a:r>
              <a:rPr lang="en-US" dirty="0" smtClean="0"/>
              <a:t>Yahoo! Games, 2006</a:t>
            </a:r>
          </a:p>
          <a:p>
            <a:pPr lvl="1"/>
            <a:r>
              <a:rPr lang="en-US" dirty="0" smtClean="0"/>
              <a:t>5 games for IPTV (</a:t>
            </a:r>
            <a:r>
              <a:rPr lang="en-US" dirty="0" err="1" smtClean="0"/>
              <a:t>uVerse</a:t>
            </a:r>
            <a:r>
              <a:rPr lang="en-US" dirty="0" smtClean="0"/>
              <a:t>)</a:t>
            </a:r>
          </a:p>
          <a:p>
            <a:r>
              <a:rPr lang="en-US" dirty="0" smtClean="0"/>
              <a:t>Naked Sky Entertainment, 2009</a:t>
            </a:r>
          </a:p>
          <a:p>
            <a:pPr lvl="1"/>
            <a:r>
              <a:rPr lang="en-US" sz="3200" dirty="0" smtClean="0"/>
              <a:t>Star Trek D</a:t>
            </a:r>
            <a:r>
              <a:rPr lang="en-US" sz="3200" dirty="0" smtClean="0">
                <a:ea typeface="SimSun"/>
              </a:rPr>
              <a:t>·A·C for XBLA</a:t>
            </a:r>
          </a:p>
          <a:p>
            <a:r>
              <a:rPr lang="en-US" sz="3600" dirty="0" smtClean="0">
                <a:ea typeface="SimSun"/>
              </a:rPr>
              <a:t>University of Southern California (USC) </a:t>
            </a:r>
            <a:r>
              <a:rPr lang="en-US" sz="3300" dirty="0" smtClean="0">
                <a:ea typeface="SimSun"/>
              </a:rPr>
              <a:t>– http://www.itp.usc.edu</a:t>
            </a:r>
            <a:endParaRPr lang="en-US" sz="3600" dirty="0" smtClean="0">
              <a:ea typeface="SimSun"/>
            </a:endParaRPr>
          </a:p>
          <a:p>
            <a:pPr lvl="1"/>
            <a:r>
              <a:rPr lang="en-US" dirty="0" smtClean="0">
                <a:ea typeface="SimSun"/>
              </a:rPr>
              <a:t>Designing &amp; Producing Video Games</a:t>
            </a:r>
          </a:p>
          <a:p>
            <a:pPr lvl="1"/>
            <a:r>
              <a:rPr lang="en-US" dirty="0" smtClean="0">
                <a:ea typeface="SimSun"/>
              </a:rPr>
              <a:t>Video Game Quality Assurance</a:t>
            </a:r>
          </a:p>
          <a:p>
            <a:pPr lvl="1"/>
            <a:r>
              <a:rPr lang="en-US" dirty="0" smtClean="0">
                <a:ea typeface="SimSun"/>
              </a:rPr>
              <a:t>Game Startups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9910-668D-4319-A1F4-70DAB2D54DF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1" y="1371600"/>
            <a:ext cx="1981200" cy="2522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381000"/>
            <a:ext cx="2085975" cy="184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5181600"/>
            <a:ext cx="335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22764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Evil Triangle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Also called “The Impossible Triangle”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9910-668D-4319-A1F4-70DAB2D54DF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057400"/>
            <a:ext cx="487091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22764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Evil Triangle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classic wisdom holds that a project cannot be cheap </a:t>
            </a:r>
            <a:r>
              <a:rPr lang="en-US" b="1" dirty="0"/>
              <a:t>and</a:t>
            </a:r>
            <a:r>
              <a:rPr lang="en-US" dirty="0"/>
              <a:t> fast </a:t>
            </a:r>
            <a:r>
              <a:rPr lang="en-US" b="1" dirty="0"/>
              <a:t>and</a:t>
            </a:r>
            <a:r>
              <a:rPr lang="en-US" dirty="0"/>
              <a:t> good; that it can only achieve two of the three.  </a:t>
            </a:r>
            <a:endParaRPr lang="en-US" dirty="0" smtClean="0"/>
          </a:p>
          <a:p>
            <a:r>
              <a:rPr lang="en-US" dirty="0" smtClean="0"/>
              <a:t>Whether or not you believe </a:t>
            </a:r>
            <a:r>
              <a:rPr lang="en-US" dirty="0"/>
              <a:t>in the Evil Triangle, you have to constantly </a:t>
            </a:r>
            <a:r>
              <a:rPr lang="en-US" dirty="0" smtClean="0"/>
              <a:t>monitor the project, and reassess </a:t>
            </a:r>
            <a:r>
              <a:rPr lang="en-US" dirty="0"/>
              <a:t>your </a:t>
            </a:r>
            <a:r>
              <a:rPr lang="en-US" dirty="0" smtClean="0"/>
              <a:t>progress, so </a:t>
            </a:r>
            <a:r>
              <a:rPr lang="en-US" dirty="0"/>
              <a:t>that you know where to put the most focus for the next sprint.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9910-668D-4319-A1F4-70DAB2D54DF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04800"/>
            <a:ext cx="1626930" cy="139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22764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Evil Triangle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r>
              <a:rPr lang="en-US" dirty="0" smtClean="0"/>
              <a:t>And </a:t>
            </a:r>
            <a:r>
              <a:rPr lang="en-US" dirty="0"/>
              <a:t>even if you do believe that you can have only two points of the triangle, you never have to entirely give up on the third. 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key to achieving maximum results is to remember that "good" is a multi-pointed shape in its own right.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9910-668D-4319-A1F4-70DAB2D54DF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04800"/>
            <a:ext cx="1626930" cy="139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724400"/>
            <a:ext cx="1832576" cy="149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22764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define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"</a:t>
            </a:r>
            <a:r>
              <a:rPr lang="en-US" dirty="0" smtClean="0"/>
              <a:t>Fast" – Time (within planned schedule)</a:t>
            </a:r>
            <a:endParaRPr lang="en-US" dirty="0"/>
          </a:p>
          <a:p>
            <a:r>
              <a:rPr lang="en-US" dirty="0"/>
              <a:t>"Cheap" </a:t>
            </a:r>
            <a:r>
              <a:rPr lang="en-US" dirty="0" smtClean="0"/>
              <a:t>– Cost (within planned budget)</a:t>
            </a:r>
            <a:endParaRPr lang="en-US" dirty="0"/>
          </a:p>
          <a:p>
            <a:r>
              <a:rPr lang="en-US" dirty="0"/>
              <a:t>"Good" </a:t>
            </a:r>
            <a:r>
              <a:rPr lang="en-US" dirty="0" smtClean="0"/>
              <a:t>– Much more complicated to define (so we’ll start there)</a:t>
            </a:r>
            <a:endParaRPr lang="en-US" dirty="0"/>
          </a:p>
          <a:p>
            <a:r>
              <a:rPr lang="en-US" dirty="0"/>
              <a:t>"</a:t>
            </a:r>
            <a:r>
              <a:rPr lang="en-US" dirty="0" smtClean="0"/>
              <a:t>Stakeholders“ – party with vested interest</a:t>
            </a:r>
          </a:p>
          <a:p>
            <a:pPr lvl="1"/>
            <a:r>
              <a:rPr lang="en-US" dirty="0" smtClean="0"/>
              <a:t>Primary: publisher, IP owner, platform </a:t>
            </a:r>
            <a:r>
              <a:rPr lang="en-US" dirty="0" smtClean="0"/>
              <a:t>holder (and developer, if developer owns IP)</a:t>
            </a:r>
            <a:endParaRPr lang="en-US" dirty="0" smtClean="0"/>
          </a:p>
          <a:p>
            <a:pPr lvl="1"/>
            <a:r>
              <a:rPr lang="en-US" dirty="0" smtClean="0"/>
              <a:t>Secondary: developer, retailer, end user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9910-668D-4319-A1F4-70DAB2D54DF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04801"/>
            <a:ext cx="1257246" cy="161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304801"/>
            <a:ext cx="1257246" cy="161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en-US" dirty="0" smtClean="0"/>
              <a:t>QUALITY</a:t>
            </a:r>
            <a:br>
              <a:rPr lang="en-US" dirty="0" smtClean="0"/>
            </a:br>
            <a:r>
              <a:rPr lang="en-US" dirty="0" smtClean="0"/>
              <a:t>(“Good”)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Time and money are easily quantified; but “quality” is subjective.  </a:t>
            </a:r>
          </a:p>
          <a:p>
            <a:r>
              <a:rPr lang="en-US" dirty="0" smtClean="0"/>
              <a:t>Different people have different ideas of quality.</a:t>
            </a:r>
          </a:p>
          <a:p>
            <a:r>
              <a:rPr lang="en-US" dirty="0" smtClean="0"/>
              <a:t>Quality – the “good” corner </a:t>
            </a:r>
            <a:r>
              <a:rPr lang="en-US" dirty="0"/>
              <a:t>of the </a:t>
            </a:r>
            <a:r>
              <a:rPr lang="en-US" dirty="0" smtClean="0"/>
              <a:t>triangle – has multiple </a:t>
            </a:r>
            <a:r>
              <a:rPr lang="en-US" dirty="0"/>
              <a:t>corners of its </a:t>
            </a:r>
            <a:r>
              <a:rPr lang="en-US" dirty="0" smtClean="0"/>
              <a:t>own.  Quality can rightly be considered to consist of: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Looks (visual </a:t>
            </a:r>
            <a:r>
              <a:rPr lang="en-US" dirty="0" smtClean="0"/>
              <a:t>quality, audio quality)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Functionality (features, usability</a:t>
            </a:r>
            <a:r>
              <a:rPr lang="en-US" dirty="0" smtClean="0"/>
              <a:t>) (and no bugs)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Length / </a:t>
            </a:r>
            <a:r>
              <a:rPr lang="en-US" dirty="0" smtClean="0"/>
              <a:t>depth / complexity </a:t>
            </a:r>
            <a:r>
              <a:rPr lang="en-US" dirty="0"/>
              <a:t>(levels, world </a:t>
            </a:r>
            <a:r>
              <a:rPr lang="en-US" dirty="0" smtClean="0"/>
              <a:t>size, options, story – in other words: content)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9910-668D-4319-A1F4-70DAB2D54DF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"/>
            <a:ext cx="22764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1567</Words>
  <Application>Microsoft Office PowerPoint</Application>
  <PresentationFormat>On-screen Show (4:3)</PresentationFormat>
  <Paragraphs>242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The Evil Triangle A Constantly Rotating Target</vt:lpstr>
      <vt:lpstr>Background</vt:lpstr>
      <vt:lpstr>Activision, 1988-2000</vt:lpstr>
      <vt:lpstr>More Recently</vt:lpstr>
      <vt:lpstr>The Evil Triangle</vt:lpstr>
      <vt:lpstr>The Evil Triangle</vt:lpstr>
      <vt:lpstr>The Evil Triangle</vt:lpstr>
      <vt:lpstr>Let’s define terms</vt:lpstr>
      <vt:lpstr>QUALITY (“Good”)</vt:lpstr>
      <vt:lpstr>Q1: LOOKS</vt:lpstr>
      <vt:lpstr>Q2: FEATURES</vt:lpstr>
      <vt:lpstr>Q3: LENGTH / DEPTH</vt:lpstr>
      <vt:lpstr>Q4: FUN</vt:lpstr>
      <vt:lpstr>Q4: FUN</vt:lpstr>
      <vt:lpstr>TIME</vt:lpstr>
      <vt:lpstr>TIME</vt:lpstr>
      <vt:lpstr>COST</vt:lpstr>
      <vt:lpstr>COST</vt:lpstr>
      <vt:lpstr>PRIORITIZING the TRIANGLE</vt:lpstr>
      <vt:lpstr>“Fast”</vt:lpstr>
      <vt:lpstr>Top Gun DS</vt:lpstr>
      <vt:lpstr>Star Trek D·A·C </vt:lpstr>
      <vt:lpstr>“Cheap”</vt:lpstr>
      <vt:lpstr>“Good”</vt:lpstr>
      <vt:lpstr>The upshot</vt:lpstr>
      <vt:lpstr>The upshot</vt:lpstr>
      <vt:lpstr>“Good” is Not a Triangle Point</vt:lpstr>
      <vt:lpstr>The upshot</vt:lpstr>
      <vt:lpstr>Thanks for listening! Questions?</vt:lpstr>
    </vt:vector>
  </TitlesOfParts>
  <Company>Sloperama Productions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Evil Triangle A Constantly Rotating Target</dc:title>
  <dc:creator>Tom Sloper</dc:creator>
  <cp:lastModifiedBy>Tom Sloper</cp:lastModifiedBy>
  <cp:revision>102</cp:revision>
  <dcterms:created xsi:type="dcterms:W3CDTF">2011-10-08T18:04:02Z</dcterms:created>
  <dcterms:modified xsi:type="dcterms:W3CDTF">2011-10-15T18:21:38Z</dcterms:modified>
</cp:coreProperties>
</file>